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handoutMasterIdLst>
    <p:handoutMasterId r:id="rId132"/>
  </p:handoutMasterIdLst>
  <p:sldIdLst>
    <p:sldId id="2530" r:id="rId2"/>
    <p:sldId id="513" r:id="rId3"/>
    <p:sldId id="259" r:id="rId4"/>
    <p:sldId id="2464" r:id="rId5"/>
    <p:sldId id="2462" r:id="rId6"/>
    <p:sldId id="2463" r:id="rId7"/>
    <p:sldId id="2532" r:id="rId8"/>
    <p:sldId id="263" r:id="rId9"/>
    <p:sldId id="264" r:id="rId10"/>
    <p:sldId id="490" r:id="rId11"/>
    <p:sldId id="495" r:id="rId12"/>
    <p:sldId id="1307" r:id="rId13"/>
    <p:sldId id="492" r:id="rId14"/>
    <p:sldId id="1243" r:id="rId15"/>
    <p:sldId id="2465" r:id="rId16"/>
    <p:sldId id="281" r:id="rId17"/>
    <p:sldId id="2543" r:id="rId18"/>
    <p:sldId id="1292" r:id="rId19"/>
    <p:sldId id="289" r:id="rId20"/>
    <p:sldId id="1242" r:id="rId21"/>
    <p:sldId id="483" r:id="rId22"/>
    <p:sldId id="1240" r:id="rId23"/>
    <p:sldId id="2467" r:id="rId24"/>
    <p:sldId id="294" r:id="rId25"/>
    <p:sldId id="1238" r:id="rId26"/>
    <p:sldId id="1291" r:id="rId27"/>
    <p:sldId id="1293" r:id="rId28"/>
    <p:sldId id="1217" r:id="rId29"/>
    <p:sldId id="1223" r:id="rId30"/>
    <p:sldId id="1294" r:id="rId31"/>
    <p:sldId id="1220" r:id="rId32"/>
    <p:sldId id="1295" r:id="rId33"/>
    <p:sldId id="1209" r:id="rId34"/>
    <p:sldId id="1296" r:id="rId35"/>
    <p:sldId id="1213" r:id="rId36"/>
    <p:sldId id="1215" r:id="rId37"/>
    <p:sldId id="1214" r:id="rId38"/>
    <p:sldId id="1216" r:id="rId39"/>
    <p:sldId id="1298" r:id="rId40"/>
    <p:sldId id="2533" r:id="rId41"/>
    <p:sldId id="2534" r:id="rId42"/>
    <p:sldId id="2497" r:id="rId43"/>
    <p:sldId id="2499" r:id="rId44"/>
    <p:sldId id="2498" r:id="rId45"/>
    <p:sldId id="1254" r:id="rId46"/>
    <p:sldId id="2501" r:id="rId47"/>
    <p:sldId id="2511" r:id="rId48"/>
    <p:sldId id="2512" r:id="rId49"/>
    <p:sldId id="2513" r:id="rId50"/>
    <p:sldId id="2514" r:id="rId51"/>
    <p:sldId id="2515" r:id="rId52"/>
    <p:sldId id="2516" r:id="rId53"/>
    <p:sldId id="2517" r:id="rId54"/>
    <p:sldId id="2518" r:id="rId55"/>
    <p:sldId id="2519" r:id="rId56"/>
    <p:sldId id="1300" r:id="rId57"/>
    <p:sldId id="2504" r:id="rId58"/>
    <p:sldId id="2503" r:id="rId59"/>
    <p:sldId id="2505" r:id="rId60"/>
    <p:sldId id="1267" r:id="rId61"/>
    <p:sldId id="1269" r:id="rId62"/>
    <p:sldId id="2528" r:id="rId63"/>
    <p:sldId id="1271" r:id="rId64"/>
    <p:sldId id="2507" r:id="rId65"/>
    <p:sldId id="2508" r:id="rId66"/>
    <p:sldId id="2506" r:id="rId67"/>
    <p:sldId id="1301" r:id="rId68"/>
    <p:sldId id="1302" r:id="rId69"/>
    <p:sldId id="1309" r:id="rId70"/>
    <p:sldId id="2537" r:id="rId71"/>
    <p:sldId id="2536" r:id="rId72"/>
    <p:sldId id="2524" r:id="rId73"/>
    <p:sldId id="2523" r:id="rId74"/>
    <p:sldId id="2525" r:id="rId75"/>
    <p:sldId id="1303" r:id="rId76"/>
    <p:sldId id="2521" r:id="rId77"/>
    <p:sldId id="2526" r:id="rId78"/>
    <p:sldId id="2527" r:id="rId79"/>
    <p:sldId id="2522" r:id="rId80"/>
    <p:sldId id="410" r:id="rId81"/>
    <p:sldId id="1278" r:id="rId82"/>
    <p:sldId id="1279" r:id="rId83"/>
    <p:sldId id="419" r:id="rId84"/>
    <p:sldId id="1304" r:id="rId85"/>
    <p:sldId id="425" r:id="rId86"/>
    <p:sldId id="272" r:id="rId87"/>
    <p:sldId id="1311" r:id="rId88"/>
    <p:sldId id="430" r:id="rId89"/>
    <p:sldId id="426" r:id="rId90"/>
    <p:sldId id="427" r:id="rId91"/>
    <p:sldId id="429" r:id="rId92"/>
    <p:sldId id="428" r:id="rId93"/>
    <p:sldId id="431" r:id="rId94"/>
    <p:sldId id="432" r:id="rId95"/>
    <p:sldId id="1305" r:id="rId96"/>
    <p:sldId id="434" r:id="rId97"/>
    <p:sldId id="435" r:id="rId98"/>
    <p:sldId id="2547" r:id="rId99"/>
    <p:sldId id="436" r:id="rId100"/>
    <p:sldId id="1270" r:id="rId101"/>
    <p:sldId id="2544" r:id="rId102"/>
    <p:sldId id="2538" r:id="rId103"/>
    <p:sldId id="2541" r:id="rId104"/>
    <p:sldId id="2542" r:id="rId105"/>
    <p:sldId id="446" r:id="rId106"/>
    <p:sldId id="2545" r:id="rId107"/>
    <p:sldId id="452" r:id="rId108"/>
    <p:sldId id="2546" r:id="rId109"/>
    <p:sldId id="1284" r:id="rId110"/>
    <p:sldId id="453" r:id="rId111"/>
    <p:sldId id="455" r:id="rId112"/>
    <p:sldId id="2529" r:id="rId113"/>
    <p:sldId id="1306" r:id="rId114"/>
    <p:sldId id="459" r:id="rId115"/>
    <p:sldId id="463" r:id="rId116"/>
    <p:sldId id="2458" r:id="rId117"/>
    <p:sldId id="465" r:id="rId118"/>
    <p:sldId id="2460" r:id="rId119"/>
    <p:sldId id="471" r:id="rId120"/>
    <p:sldId id="473" r:id="rId121"/>
    <p:sldId id="2459" r:id="rId122"/>
    <p:sldId id="475" r:id="rId123"/>
    <p:sldId id="476" r:id="rId124"/>
    <p:sldId id="477" r:id="rId125"/>
    <p:sldId id="478" r:id="rId126"/>
    <p:sldId id="479" r:id="rId127"/>
    <p:sldId id="481" r:id="rId128"/>
    <p:sldId id="2461" r:id="rId129"/>
    <p:sldId id="2531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EDF"/>
    <a:srgbClr val="0F4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58"/>
    <p:restoredTop sz="80691"/>
  </p:normalViewPr>
  <p:slideViewPr>
    <p:cSldViewPr snapToGrid="0">
      <p:cViewPr varScale="1">
        <p:scale>
          <a:sx n="80" d="100"/>
          <a:sy n="80" d="100"/>
        </p:scale>
        <p:origin x="216" y="248"/>
      </p:cViewPr>
      <p:guideLst>
        <p:guide orient="horz" pos="2201"/>
        <p:guide pos="2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IL"/>
              <a:t>18/10/2022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IL"/>
              <a:t>18/10/2022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0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9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26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430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51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18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5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15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12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72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59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94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42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14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6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93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40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610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93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10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97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58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59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04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6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60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18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336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743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61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73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99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64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02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214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406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952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98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5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458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6054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00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73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530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79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79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6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79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7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79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250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220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323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95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725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987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765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 the output of</a:t>
            </a:r>
            <a:r>
              <a:rPr lang="en-US" baseline="0" dirty="0"/>
              <a:t> your syntax analyzer emits XML code properly, it means that you’ve developed a complete executable capability to understand the semantics of Jack programs. At this stage you can make the switch to developing a full-scale compiler and start generating executable VM code instead of static XML code. This can be done by gradually morphing the code of the extended syntax analyze into a full compiler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74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444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911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2013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1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11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11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09000"/>
            <a:ext cx="11197483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/ Chapter 11 /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4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4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5s6Z6RAto_akneU1MhLeHlcdAgU38nvuXbZdKE9luWbMt0A/viewform" TargetMode="External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41565" y="2113034"/>
            <a:ext cx="3466297" cy="580147"/>
          </a:xfrm>
        </p:spPr>
        <p:txBody>
          <a:bodyPr/>
          <a:lstStyle/>
          <a:p>
            <a:r>
              <a:rPr lang="en-US" dirty="0"/>
              <a:t>Chapter 11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3502" y="2748042"/>
            <a:ext cx="6893078" cy="770121"/>
          </a:xfrm>
        </p:spPr>
        <p:txBody>
          <a:bodyPr>
            <a:normAutofit fontScale="92500"/>
          </a:bodyPr>
          <a:lstStyle/>
          <a:p>
            <a:r>
              <a:rPr lang="en-US" dirty="0"/>
              <a:t>Compiler II: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423593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3">
            <a:extLst>
              <a:ext uri="{FF2B5EF4-FFF2-40B4-BE49-F238E27FC236}">
                <a16:creationId xmlns:a16="http://schemas.microsoft.com/office/drawing/2014/main" id="{C223CBFF-8994-3245-9807-8C7A5DBB5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33" y="1164771"/>
            <a:ext cx="3450994" cy="27785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251999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field int x, y;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   static int pointCount;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method int distance(Point other) {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var int dx, dy;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dx = x - other.getx();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dy = y - other.gety();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return Math.sqrt((dx*dx)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(dy*dy));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8E203-DD64-F441-B74B-9B2F277DB418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22A75F-CA6E-F94C-998B-DC2A98DB7E53}"/>
              </a:ext>
            </a:extLst>
          </p:cNvPr>
          <p:cNvSpPr txBox="1"/>
          <p:nvPr/>
        </p:nvSpPr>
        <p:spPr>
          <a:xfrm>
            <a:off x="438829" y="873891"/>
            <a:ext cx="249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12075261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JackTokenizer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(same as in project 10)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87110-DA8E-B914-8B48-0F19E741829A}"/>
              </a:ext>
            </a:extLst>
          </p:cNvPr>
          <p:cNvSpPr txBox="1"/>
          <p:nvPr/>
        </p:nvSpPr>
        <p:spPr>
          <a:xfrm>
            <a:off x="6810233" y="1023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042E2E-F412-BEF3-60F7-BDAC87086561}"/>
              </a:ext>
            </a:extLst>
          </p:cNvPr>
          <p:cNvSpPr/>
          <p:nvPr/>
        </p:nvSpPr>
        <p:spPr>
          <a:xfrm>
            <a:off x="7304408" y="6561386"/>
            <a:ext cx="941345" cy="234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4B775-EC98-1BE8-0B25-EA49B3864D74}"/>
              </a:ext>
            </a:extLst>
          </p:cNvPr>
          <p:cNvSpPr txBox="1">
            <a:spLocks/>
          </p:cNvSpPr>
          <p:nvPr/>
        </p:nvSpPr>
        <p:spPr>
          <a:xfrm>
            <a:off x="748988" y="856574"/>
            <a:ext cx="8504194" cy="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/>
              <a:t>JackTokeinizer:</a:t>
            </a:r>
            <a:r>
              <a:rPr lang="en-US" sz="1400" dirty="0"/>
              <a:t> Ignores all comments and white space, gets the next token,</a:t>
            </a:r>
            <a:br>
              <a:rPr lang="en-US" sz="1400" dirty="0"/>
            </a:br>
            <a:r>
              <a:rPr lang="en-US" sz="1400" dirty="0"/>
              <a:t>                             and advances the input just beyond it 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DEBE0E-9E3D-5AF3-D0CC-7C30C1DF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88" y="1390988"/>
            <a:ext cx="8080053" cy="49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09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compiler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03A75E-564E-2F41-BF13-85EB313A7A0C}"/>
              </a:ext>
            </a:extLst>
          </p:cNvPr>
          <p:cNvCxnSpPr>
            <a:cxnSpLocks/>
          </p:cNvCxnSpPr>
          <p:nvPr/>
        </p:nvCxnSpPr>
        <p:spPr>
          <a:xfrm flipH="1">
            <a:off x="3086083" y="2320485"/>
            <a:ext cx="950301" cy="68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4A6763-FE79-2A4A-8FBC-EE2B750376DB}"/>
              </a:ext>
            </a:extLst>
          </p:cNvPr>
          <p:cNvSpPr/>
          <p:nvPr/>
        </p:nvSpPr>
        <p:spPr>
          <a:xfrm>
            <a:off x="4625051" y="2995953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CompilationEngine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D3CC49D-539E-6C4E-AD2A-CCC373311731}"/>
              </a:ext>
            </a:extLst>
          </p:cNvPr>
          <p:cNvSpPr/>
          <p:nvPr/>
        </p:nvSpPr>
        <p:spPr>
          <a:xfrm>
            <a:off x="2359367" y="2993450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JackTokenizer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9FC96E-6052-1E48-8484-E2ED5B881238}"/>
              </a:ext>
            </a:extLst>
          </p:cNvPr>
          <p:cNvSpPr/>
          <p:nvPr/>
        </p:nvSpPr>
        <p:spPr>
          <a:xfrm>
            <a:off x="3640968" y="4118404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SymbolTable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3FA9CDE-3603-7742-8F97-E586FDB76E19}"/>
              </a:ext>
            </a:extLst>
          </p:cNvPr>
          <p:cNvSpPr/>
          <p:nvPr/>
        </p:nvSpPr>
        <p:spPr>
          <a:xfrm>
            <a:off x="5749627" y="4121940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VMWriter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B4F867A-66B3-384A-B5A7-D3EEAE0ED5C3}"/>
              </a:ext>
            </a:extLst>
          </p:cNvPr>
          <p:cNvSpPr/>
          <p:nvPr/>
        </p:nvSpPr>
        <p:spPr>
          <a:xfrm>
            <a:off x="3491561" y="1877967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JackCompiler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BEB8A-7081-B545-B7EC-EFBB179C9C6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625051" y="2311014"/>
            <a:ext cx="798068" cy="684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5478C8-0271-204D-AE3F-8C7ACC7B8CEF}"/>
              </a:ext>
            </a:extLst>
          </p:cNvPr>
          <p:cNvCxnSpPr>
            <a:cxnSpLocks/>
          </p:cNvCxnSpPr>
          <p:nvPr/>
        </p:nvCxnSpPr>
        <p:spPr>
          <a:xfrm flipH="1">
            <a:off x="4189953" y="3435968"/>
            <a:ext cx="950301" cy="68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1CFF03-D981-324F-9EDF-BD0A48DA4B8A}"/>
              </a:ext>
            </a:extLst>
          </p:cNvPr>
          <p:cNvCxnSpPr>
            <a:cxnSpLocks/>
          </p:cNvCxnSpPr>
          <p:nvPr/>
        </p:nvCxnSpPr>
        <p:spPr>
          <a:xfrm>
            <a:off x="5728921" y="3426497"/>
            <a:ext cx="798068" cy="684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D2026B-66EF-C442-B1AF-E184660549B8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flipH="1" flipV="1">
            <a:off x="3955503" y="3209974"/>
            <a:ext cx="669548" cy="25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ABFA90D8-0649-82ED-A031-107EACA0B082}"/>
              </a:ext>
            </a:extLst>
          </p:cNvPr>
          <p:cNvSpPr/>
          <p:nvPr/>
        </p:nvSpPr>
        <p:spPr>
          <a:xfrm>
            <a:off x="3063405" y="4212666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47790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SymbolTable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6117" y="5638398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8976" y="4961223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A9244709-AC21-CC48-BBBC-97EF890F6CF2}"/>
              </a:ext>
            </a:extLst>
          </p:cNvPr>
          <p:cNvSpPr/>
          <p:nvPr/>
        </p:nvSpPr>
        <p:spPr>
          <a:xfrm>
            <a:off x="6992191" y="1196215"/>
            <a:ext cx="2306716" cy="821453"/>
          </a:xfrm>
          <a:prstGeom prst="wedgeRoundRectCallout">
            <a:avLst>
              <a:gd name="adj1" fmla="val -67266"/>
              <a:gd name="adj2" fmla="val -2381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class-level </a:t>
            </a:r>
            <a:b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7FEC593E-24E5-124E-9634-BCCF1C64609A}"/>
              </a:ext>
            </a:extLst>
          </p:cNvPr>
          <p:cNvSpPr/>
          <p:nvPr/>
        </p:nvSpPr>
        <p:spPr>
          <a:xfrm>
            <a:off x="6992191" y="2145408"/>
            <a:ext cx="1421487" cy="821453"/>
          </a:xfrm>
          <a:prstGeom prst="wedgeRoundRectCallout">
            <a:avLst>
              <a:gd name="adj1" fmla="val -65366"/>
              <a:gd name="adj2" fmla="val -2809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subroutine-level symbol table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003F64-9C03-D049-A888-D6B20E2A4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72" b="22692"/>
          <a:stretch/>
        </p:blipFill>
        <p:spPr>
          <a:xfrm>
            <a:off x="4551194" y="1096354"/>
            <a:ext cx="2440997" cy="8214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9AA2A-1A25-FD4E-BE17-6980315C7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0" b="4819"/>
          <a:stretch/>
        </p:blipFill>
        <p:spPr>
          <a:xfrm>
            <a:off x="4591726" y="2001049"/>
            <a:ext cx="2400465" cy="1048867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A55C4EC1-B035-BF75-AEFF-3D5F38200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093" y="1164771"/>
            <a:ext cx="3450994" cy="27785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251999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field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x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y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   static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pointCount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method int distance(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Point other</a:t>
            </a:r>
            <a:r>
              <a:rPr lang="en-US" sz="1100" dirty="0">
                <a:latin typeface="Consolas"/>
                <a:cs typeface="Consolas"/>
              </a:rPr>
              <a:t>) {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var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dx = x - other.getx();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dy = y - other.gety();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return Math.sqrt((dx*dx)+ (dy*dy));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5935-2716-EFCE-7385-9DEB46F20E2C}"/>
              </a:ext>
            </a:extLst>
          </p:cNvPr>
          <p:cNvSpPr txBox="1"/>
          <p:nvPr/>
        </p:nvSpPr>
        <p:spPr>
          <a:xfrm>
            <a:off x="804589" y="873891"/>
            <a:ext cx="201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Jack source code</a:t>
            </a:r>
          </a:p>
        </p:txBody>
      </p:sp>
    </p:spTree>
    <p:extLst>
      <p:ext uri="{BB962C8B-B14F-4D97-AF65-F5344CB8AC3E}">
        <p14:creationId xmlns:p14="http://schemas.microsoft.com/office/powerpoint/2010/main" val="32303608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SymbolTable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6117" y="5638398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8976" y="4961223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A9244709-AC21-CC48-BBBC-97EF890F6CF2}"/>
              </a:ext>
            </a:extLst>
          </p:cNvPr>
          <p:cNvSpPr/>
          <p:nvPr/>
        </p:nvSpPr>
        <p:spPr>
          <a:xfrm>
            <a:off x="6992191" y="1196215"/>
            <a:ext cx="2306716" cy="821453"/>
          </a:xfrm>
          <a:prstGeom prst="wedgeRoundRectCallout">
            <a:avLst>
              <a:gd name="adj1" fmla="val -67266"/>
              <a:gd name="adj2" fmla="val -2381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class-level </a:t>
            </a:r>
            <a:b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7FEC593E-24E5-124E-9634-BCCF1C64609A}"/>
              </a:ext>
            </a:extLst>
          </p:cNvPr>
          <p:cNvSpPr/>
          <p:nvPr/>
        </p:nvSpPr>
        <p:spPr>
          <a:xfrm>
            <a:off x="6992191" y="2145408"/>
            <a:ext cx="1421487" cy="821453"/>
          </a:xfrm>
          <a:prstGeom prst="wedgeRoundRectCallout">
            <a:avLst>
              <a:gd name="adj1" fmla="val -65366"/>
              <a:gd name="adj2" fmla="val -2809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subroutine-level symbol table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003F64-9C03-D049-A888-D6B20E2A4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72" b="22692"/>
          <a:stretch/>
        </p:blipFill>
        <p:spPr>
          <a:xfrm>
            <a:off x="4551194" y="1096354"/>
            <a:ext cx="2440997" cy="8214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9AA2A-1A25-FD4E-BE17-6980315C7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0" b="4819"/>
          <a:stretch/>
        </p:blipFill>
        <p:spPr>
          <a:xfrm>
            <a:off x="4591726" y="2001049"/>
            <a:ext cx="2400465" cy="10488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E749F8-084A-44F0-8C0D-C750E39B99E4}"/>
              </a:ext>
            </a:extLst>
          </p:cNvPr>
          <p:cNvSpPr txBox="1">
            <a:spLocks/>
          </p:cNvSpPr>
          <p:nvPr/>
        </p:nvSpPr>
        <p:spPr>
          <a:xfrm>
            <a:off x="770965" y="984302"/>
            <a:ext cx="3585882" cy="1861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/>
              <a:t>Implementation notes</a:t>
            </a:r>
            <a:r>
              <a:rPr lang="en-US" sz="1600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Each symbol table can be implemented as a separate instance of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SymbolTable </a:t>
            </a:r>
            <a:endParaRPr lang="en-US" sz="12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When compiling a Jack class, we can build one class-level symbol table and one subroutine-level symbol table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We can reset the latter table each time we start compiling a new subroutine</a:t>
            </a:r>
          </a:p>
          <a:p>
            <a:pPr>
              <a:buClr>
                <a:schemeClr val="bg1"/>
              </a:buClr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157E6-EF6C-5328-1B3A-CD84BFF20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06" y="3463813"/>
            <a:ext cx="6605919" cy="297655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2B6FA71-8FA3-6FD9-FC4E-B48FE765BCF6}"/>
              </a:ext>
            </a:extLst>
          </p:cNvPr>
          <p:cNvSpPr/>
          <p:nvPr/>
        </p:nvSpPr>
        <p:spPr>
          <a:xfrm>
            <a:off x="5843286" y="3101853"/>
            <a:ext cx="3028422" cy="821453"/>
          </a:xfrm>
          <a:prstGeom prst="wedgeRoundRectCallout">
            <a:avLst>
              <a:gd name="adj1" fmla="val -65366"/>
              <a:gd name="adj2" fmla="val -2809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SymbolTable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API</a:t>
            </a:r>
            <a:endParaRPr lang="en-US" sz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06761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SymbolTable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6117" y="5638398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8976" y="4961223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A9244709-AC21-CC48-BBBC-97EF890F6CF2}"/>
              </a:ext>
            </a:extLst>
          </p:cNvPr>
          <p:cNvSpPr/>
          <p:nvPr/>
        </p:nvSpPr>
        <p:spPr>
          <a:xfrm>
            <a:off x="6992191" y="1196215"/>
            <a:ext cx="2306716" cy="821453"/>
          </a:xfrm>
          <a:prstGeom prst="wedgeRoundRectCallout">
            <a:avLst>
              <a:gd name="adj1" fmla="val -67266"/>
              <a:gd name="adj2" fmla="val -2381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class-level </a:t>
            </a:r>
            <a:b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7FEC593E-24E5-124E-9634-BCCF1C64609A}"/>
              </a:ext>
            </a:extLst>
          </p:cNvPr>
          <p:cNvSpPr/>
          <p:nvPr/>
        </p:nvSpPr>
        <p:spPr>
          <a:xfrm>
            <a:off x="6992191" y="2145408"/>
            <a:ext cx="1421487" cy="821453"/>
          </a:xfrm>
          <a:prstGeom prst="wedgeRoundRectCallout">
            <a:avLst>
              <a:gd name="adj1" fmla="val -65366"/>
              <a:gd name="adj2" fmla="val -2809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subroutine-level symbol table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003F64-9C03-D049-A888-D6B20E2A4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72" b="22692"/>
          <a:stretch/>
        </p:blipFill>
        <p:spPr>
          <a:xfrm>
            <a:off x="4551194" y="1096354"/>
            <a:ext cx="2440997" cy="8214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9AA2A-1A25-FD4E-BE17-6980315C7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0" b="4819"/>
          <a:stretch/>
        </p:blipFill>
        <p:spPr>
          <a:xfrm>
            <a:off x="4591726" y="2001049"/>
            <a:ext cx="2400465" cy="1048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3BDE8-CF3D-E54D-A27B-0ACFF258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06" y="3463813"/>
            <a:ext cx="6605919" cy="297655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6E8C4E3-AC8E-EB25-5EA5-713B3026B3E2}"/>
              </a:ext>
            </a:extLst>
          </p:cNvPr>
          <p:cNvSpPr/>
          <p:nvPr/>
        </p:nvSpPr>
        <p:spPr>
          <a:xfrm>
            <a:off x="5843286" y="3101853"/>
            <a:ext cx="3028422" cy="821453"/>
          </a:xfrm>
          <a:prstGeom prst="wedgeRoundRectCallout">
            <a:avLst>
              <a:gd name="adj1" fmla="val -65366"/>
              <a:gd name="adj2" fmla="val -2809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SymbolTable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API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E749F8-084A-44F0-8C0D-C750E39B99E4}"/>
              </a:ext>
            </a:extLst>
          </p:cNvPr>
          <p:cNvSpPr txBox="1">
            <a:spLocks/>
          </p:cNvSpPr>
          <p:nvPr/>
        </p:nvSpPr>
        <p:spPr>
          <a:xfrm>
            <a:off x="770965" y="984302"/>
            <a:ext cx="3585882" cy="1861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/>
              <a:t>Implementation notes</a:t>
            </a:r>
            <a:r>
              <a:rPr lang="en-US" sz="1600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Each variable is assigned a running index within its </a:t>
            </a:r>
            <a:r>
              <a:rPr lang="en-US" sz="1400" i="1" dirty="0"/>
              <a:t>scope</a:t>
            </a:r>
            <a:r>
              <a:rPr lang="en-US" sz="1400" dirty="0"/>
              <a:t> (table) and </a:t>
            </a:r>
            <a:r>
              <a:rPr lang="en-US" sz="1400" i="1" dirty="0"/>
              <a:t>kind. </a:t>
            </a:r>
            <a:r>
              <a:rPr lang="en-US" sz="1400" dirty="0"/>
              <a:t>The index starts at 0, increments by 1 after each time a new symbol is added to the table, and is reset to 0 when starting a new scope (table)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When compiling an error-free Jack code, each symbol not found in the symbol tables can be assumed to be either a </a:t>
            </a:r>
            <a:r>
              <a:rPr lang="en-US" sz="1400" i="1" dirty="0"/>
              <a:t>subroutine name</a:t>
            </a:r>
            <a:r>
              <a:rPr lang="en-US" sz="1400" dirty="0"/>
              <a:t> or a </a:t>
            </a:r>
            <a:r>
              <a:rPr lang="en-US" sz="1400" i="1" dirty="0"/>
              <a:t>class name</a:t>
            </a:r>
            <a:r>
              <a:rPr lang="en-US" sz="1400" dirty="0"/>
              <a:t>.</a:t>
            </a:r>
          </a:p>
          <a:p>
            <a:pPr>
              <a:buClr>
                <a:schemeClr val="bg1"/>
              </a:buClr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11411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SymbolTable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(same as previous slide)</a:t>
            </a:r>
            <a:r>
              <a:rPr lang="en-US" dirty="0"/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E1F40-F36D-6EFC-848E-D2B5723DD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6" y="1007888"/>
            <a:ext cx="7583308" cy="44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62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compiler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03A75E-564E-2F41-BF13-85EB313A7A0C}"/>
              </a:ext>
            </a:extLst>
          </p:cNvPr>
          <p:cNvCxnSpPr>
            <a:cxnSpLocks/>
          </p:cNvCxnSpPr>
          <p:nvPr/>
        </p:nvCxnSpPr>
        <p:spPr>
          <a:xfrm flipH="1">
            <a:off x="3086083" y="2320485"/>
            <a:ext cx="950301" cy="68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4A6763-FE79-2A4A-8FBC-EE2B750376DB}"/>
              </a:ext>
            </a:extLst>
          </p:cNvPr>
          <p:cNvSpPr/>
          <p:nvPr/>
        </p:nvSpPr>
        <p:spPr>
          <a:xfrm>
            <a:off x="4625051" y="2995953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CompilationEngine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D3CC49D-539E-6C4E-AD2A-CCC373311731}"/>
              </a:ext>
            </a:extLst>
          </p:cNvPr>
          <p:cNvSpPr/>
          <p:nvPr/>
        </p:nvSpPr>
        <p:spPr>
          <a:xfrm>
            <a:off x="2359367" y="2993450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JackTokenizer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9FC96E-6052-1E48-8484-E2ED5B881238}"/>
              </a:ext>
            </a:extLst>
          </p:cNvPr>
          <p:cNvSpPr/>
          <p:nvPr/>
        </p:nvSpPr>
        <p:spPr>
          <a:xfrm>
            <a:off x="3640968" y="4118404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SymbolTable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3FA9CDE-3603-7742-8F97-E586FDB76E19}"/>
              </a:ext>
            </a:extLst>
          </p:cNvPr>
          <p:cNvSpPr/>
          <p:nvPr/>
        </p:nvSpPr>
        <p:spPr>
          <a:xfrm>
            <a:off x="5749627" y="4121940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VMWriter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B4F867A-66B3-384A-B5A7-D3EEAE0ED5C3}"/>
              </a:ext>
            </a:extLst>
          </p:cNvPr>
          <p:cNvSpPr/>
          <p:nvPr/>
        </p:nvSpPr>
        <p:spPr>
          <a:xfrm>
            <a:off x="3491561" y="1877967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JackCompiler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BEB8A-7081-B545-B7EC-EFBB179C9C6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625051" y="2311014"/>
            <a:ext cx="798068" cy="684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5478C8-0271-204D-AE3F-8C7ACC7B8CEF}"/>
              </a:ext>
            </a:extLst>
          </p:cNvPr>
          <p:cNvCxnSpPr>
            <a:cxnSpLocks/>
          </p:cNvCxnSpPr>
          <p:nvPr/>
        </p:nvCxnSpPr>
        <p:spPr>
          <a:xfrm flipH="1">
            <a:off x="4189953" y="3435968"/>
            <a:ext cx="950301" cy="68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1CFF03-D981-324F-9EDF-BD0A48DA4B8A}"/>
              </a:ext>
            </a:extLst>
          </p:cNvPr>
          <p:cNvCxnSpPr>
            <a:cxnSpLocks/>
          </p:cNvCxnSpPr>
          <p:nvPr/>
        </p:nvCxnSpPr>
        <p:spPr>
          <a:xfrm>
            <a:off x="5728921" y="3426497"/>
            <a:ext cx="798068" cy="684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D2026B-66EF-C442-B1AF-E184660549B8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flipH="1" flipV="1">
            <a:off x="3955503" y="3209974"/>
            <a:ext cx="669548" cy="25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ABFA90D8-0649-82ED-A031-107EACA0B082}"/>
              </a:ext>
            </a:extLst>
          </p:cNvPr>
          <p:cNvSpPr/>
          <p:nvPr/>
        </p:nvSpPr>
        <p:spPr>
          <a:xfrm rot="10800000">
            <a:off x="7533169" y="4172462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20660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VMWriter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E0292-8062-D65A-594B-93A2C52D5D2F}"/>
              </a:ext>
            </a:extLst>
          </p:cNvPr>
          <p:cNvSpPr txBox="1"/>
          <p:nvPr/>
        </p:nvSpPr>
        <p:spPr>
          <a:xfrm>
            <a:off x="7010805" y="1812987"/>
            <a:ext cx="1401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module that writes individual VM commands to the </a:t>
            </a:r>
            <a:r>
              <a:rPr lang="en-US" sz="1600" dirty="0">
                <a:latin typeface="Times New Roman"/>
                <a:cs typeface="Times New Roman"/>
              </a:rPr>
              <a:t>output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200" dirty="0">
                <a:latin typeface="Consolas"/>
                <a:cs typeface="Consolas"/>
              </a:rPr>
              <a:t>.vm</a:t>
            </a:r>
            <a:r>
              <a:rPr lang="en-US" sz="1600" dirty="0">
                <a:latin typeface="Times New Roman"/>
                <a:cs typeface="Times New Roman"/>
              </a:rPr>
              <a:t> file.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4D8A0-6D40-2B5D-9B20-1D18D8DA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7728"/>
            <a:ext cx="6091429" cy="53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15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compiler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03A75E-564E-2F41-BF13-85EB313A7A0C}"/>
              </a:ext>
            </a:extLst>
          </p:cNvPr>
          <p:cNvCxnSpPr>
            <a:cxnSpLocks/>
          </p:cNvCxnSpPr>
          <p:nvPr/>
        </p:nvCxnSpPr>
        <p:spPr>
          <a:xfrm flipH="1">
            <a:off x="3086083" y="2320485"/>
            <a:ext cx="950301" cy="68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4A6763-FE79-2A4A-8FBC-EE2B750376DB}"/>
              </a:ext>
            </a:extLst>
          </p:cNvPr>
          <p:cNvSpPr/>
          <p:nvPr/>
        </p:nvSpPr>
        <p:spPr>
          <a:xfrm>
            <a:off x="4625051" y="2995953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CompilationEngine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D3CC49D-539E-6C4E-AD2A-CCC373311731}"/>
              </a:ext>
            </a:extLst>
          </p:cNvPr>
          <p:cNvSpPr/>
          <p:nvPr/>
        </p:nvSpPr>
        <p:spPr>
          <a:xfrm>
            <a:off x="2359367" y="2993450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JackTokenizer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9FC96E-6052-1E48-8484-E2ED5B881238}"/>
              </a:ext>
            </a:extLst>
          </p:cNvPr>
          <p:cNvSpPr/>
          <p:nvPr/>
        </p:nvSpPr>
        <p:spPr>
          <a:xfrm>
            <a:off x="3640968" y="4118404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SymbolTable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3FA9CDE-3603-7742-8F97-E586FDB76E19}"/>
              </a:ext>
            </a:extLst>
          </p:cNvPr>
          <p:cNvSpPr/>
          <p:nvPr/>
        </p:nvSpPr>
        <p:spPr>
          <a:xfrm>
            <a:off x="5749627" y="4121940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VMWriter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B4F867A-66B3-384A-B5A7-D3EEAE0ED5C3}"/>
              </a:ext>
            </a:extLst>
          </p:cNvPr>
          <p:cNvSpPr/>
          <p:nvPr/>
        </p:nvSpPr>
        <p:spPr>
          <a:xfrm>
            <a:off x="3491561" y="1877967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JackCompiler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BEB8A-7081-B545-B7EC-EFBB179C9C6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625051" y="2311014"/>
            <a:ext cx="798068" cy="684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5478C8-0271-204D-AE3F-8C7ACC7B8CEF}"/>
              </a:ext>
            </a:extLst>
          </p:cNvPr>
          <p:cNvCxnSpPr>
            <a:cxnSpLocks/>
          </p:cNvCxnSpPr>
          <p:nvPr/>
        </p:nvCxnSpPr>
        <p:spPr>
          <a:xfrm flipH="1">
            <a:off x="4189953" y="3435968"/>
            <a:ext cx="950301" cy="68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1CFF03-D981-324F-9EDF-BD0A48DA4B8A}"/>
              </a:ext>
            </a:extLst>
          </p:cNvPr>
          <p:cNvCxnSpPr>
            <a:cxnSpLocks/>
          </p:cNvCxnSpPr>
          <p:nvPr/>
        </p:nvCxnSpPr>
        <p:spPr>
          <a:xfrm>
            <a:off x="5728921" y="3426497"/>
            <a:ext cx="798068" cy="684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D2026B-66EF-C442-B1AF-E184660549B8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flipH="1" flipV="1">
            <a:off x="3955503" y="3209974"/>
            <a:ext cx="669548" cy="25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ABFA90D8-0649-82ED-A031-107EACA0B082}"/>
              </a:ext>
            </a:extLst>
          </p:cNvPr>
          <p:cNvSpPr/>
          <p:nvPr/>
        </p:nvSpPr>
        <p:spPr>
          <a:xfrm rot="10800000">
            <a:off x="6362803" y="3045699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50311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CompilationEngine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7339F1-4DB0-134A-8508-C22D0CFC1B29}"/>
              </a:ext>
            </a:extLst>
          </p:cNvPr>
          <p:cNvGrpSpPr/>
          <p:nvPr/>
        </p:nvGrpSpPr>
        <p:grpSpPr>
          <a:xfrm>
            <a:off x="1305473" y="3803150"/>
            <a:ext cx="1486112" cy="765082"/>
            <a:chOff x="931811" y="1800137"/>
            <a:chExt cx="1486112" cy="765082"/>
          </a:xfrm>
        </p:grpSpPr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70F02C92-3942-C146-A062-12533DBE7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490" y="2129713"/>
              <a:ext cx="1108694" cy="435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65000"/>
                </a:spcBef>
                <a:defRPr/>
              </a:pPr>
              <a:r>
                <a:rPr lang="fr-FR" sz="1200" dirty="0">
                  <a:latin typeface="Consolas"/>
                  <a:cs typeface="Consolas"/>
                </a:rPr>
                <a:t>(x</a:t>
              </a:r>
              <a:r>
                <a:rPr lang="fr-FR" sz="1200" dirty="0">
                  <a:latin typeface="Times New Roman"/>
                  <a:cs typeface="Times New Roman"/>
                </a:rPr>
                <a:t> </a:t>
              </a:r>
              <a:r>
                <a:rPr lang="fr-FR" sz="1200" dirty="0">
                  <a:latin typeface="Consolas"/>
                  <a:cs typeface="Consolas"/>
                </a:rPr>
                <a:t>+</a:t>
              </a:r>
              <a:r>
                <a:rPr lang="fr-FR" sz="1200" dirty="0">
                  <a:latin typeface="Times New Roman"/>
                  <a:cs typeface="Times New Roman"/>
                </a:rPr>
                <a:t> </a:t>
              </a:r>
              <a:r>
                <a:rPr lang="fr-FR" sz="1200" dirty="0">
                  <a:latin typeface="Consolas"/>
                  <a:cs typeface="Consolas"/>
                </a:rPr>
                <a:t>y)</a:t>
              </a:r>
              <a:r>
                <a:rPr lang="fr-FR" sz="1200" dirty="0">
                  <a:latin typeface="Times New Roman"/>
                  <a:cs typeface="Times New Roman"/>
                </a:rPr>
                <a:t> </a:t>
              </a:r>
              <a:r>
                <a:rPr lang="fr-FR" sz="1200" dirty="0">
                  <a:latin typeface="Consolas"/>
                  <a:cs typeface="Consolas"/>
                </a:rPr>
                <a:t>*</a:t>
              </a:r>
              <a:r>
                <a:rPr lang="fr-FR" sz="1200" dirty="0">
                  <a:latin typeface="Times New Roman"/>
                  <a:cs typeface="Times New Roman"/>
                </a:rPr>
                <a:t> </a:t>
              </a:r>
              <a:r>
                <a:rPr lang="fr-FR" sz="1200" dirty="0">
                  <a:latin typeface="Consolas"/>
                  <a:cs typeface="Consolas"/>
                </a:rPr>
                <a:t>2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C279D7-D50F-6D46-ADE2-22864D1439BE}"/>
                </a:ext>
              </a:extLst>
            </p:cNvPr>
            <p:cNvSpPr txBox="1"/>
            <p:nvPr/>
          </p:nvSpPr>
          <p:spPr>
            <a:xfrm>
              <a:off x="931811" y="1800137"/>
              <a:ext cx="1486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source code</a:t>
              </a:r>
            </a:p>
          </p:txBody>
        </p:sp>
      </p:grpSp>
      <p:sp>
        <p:nvSpPr>
          <p:cNvPr id="14" name="Text Box 3">
            <a:extLst>
              <a:ext uri="{FF2B5EF4-FFF2-40B4-BE49-F238E27FC236}">
                <a16:creationId xmlns:a16="http://schemas.microsoft.com/office/drawing/2014/main" id="{04B3F4E4-EAF4-BE46-A681-8F9EE44E6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7153" y="2420975"/>
            <a:ext cx="3534746" cy="21136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44000" tIns="0" rIns="0" bIns="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>
                <a:latin typeface="Consolas"/>
                <a:ea typeface="宋体"/>
                <a:cs typeface="Consolas"/>
              </a:rPr>
              <a:t>&lt;expression&gt;</a:t>
            </a:r>
          </a:p>
          <a:p>
            <a:r>
              <a:rPr lang="en-US" sz="1000" dirty="0">
                <a:latin typeface="Consolas"/>
                <a:ea typeface="宋体"/>
                <a:cs typeface="Consolas"/>
              </a:rPr>
              <a:t>  &lt;term&gt;</a:t>
            </a:r>
          </a:p>
          <a:p>
            <a:r>
              <a:rPr lang="en-US" sz="1000" dirty="0">
                <a:latin typeface="Consolas"/>
                <a:ea typeface="宋体"/>
                <a:cs typeface="Consolas"/>
              </a:rPr>
              <a:t>   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(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</a:t>
            </a:r>
            <a:r>
              <a:rPr lang="en-US" sz="1000" dirty="0">
                <a:latin typeface="Consolas"/>
                <a:ea typeface="宋体"/>
                <a:cs typeface="Consolas"/>
              </a:rPr>
              <a:t>symbol</a:t>
            </a:r>
            <a:r>
              <a:rPr lang="fr-FR" sz="1000" dirty="0">
                <a:latin typeface="Consolas"/>
                <a:ea typeface="宋体"/>
                <a:cs typeface="Consolas"/>
              </a:rPr>
              <a:t>&gt;</a:t>
            </a:r>
          </a:p>
          <a:p>
            <a:r>
              <a:rPr lang="en-US" sz="1000" dirty="0">
                <a:latin typeface="Consolas"/>
                <a:ea typeface="宋体"/>
                <a:cs typeface="Consolas"/>
              </a:rPr>
              <a:t>    &lt;expression&gt;</a:t>
            </a:r>
          </a:p>
          <a:p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x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r>
              <a:rPr lang="fr-FR" sz="1000" dirty="0">
                <a:latin typeface="Consolas"/>
                <a:ea typeface="宋体"/>
                <a:cs typeface="Consolas"/>
              </a:rPr>
              <a:t>      &lt;op&gt;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+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&lt;/op&gt;</a:t>
            </a:r>
          </a:p>
          <a:p>
            <a:r>
              <a:rPr lang="en-US" sz="1000" dirty="0">
                <a:latin typeface="Consolas"/>
                <a:ea typeface="宋体"/>
                <a:cs typeface="Consolas"/>
              </a:rPr>
              <a:t>    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&lt;varName&gt;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y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&lt;/varName&gt;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r>
              <a:rPr lang="en-US" sz="1000" dirty="0">
                <a:latin typeface="Consolas"/>
                <a:ea typeface="宋体"/>
                <a:cs typeface="Consolas"/>
              </a:rPr>
              <a:t>    &lt;/expression&gt;</a:t>
            </a:r>
          </a:p>
          <a:p>
            <a:r>
              <a:rPr lang="en-US" sz="1000" dirty="0">
                <a:latin typeface="Consolas"/>
                <a:ea typeface="宋体"/>
                <a:cs typeface="Consolas"/>
              </a:rPr>
              <a:t>    &lt;symbol&gt;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)</a:t>
            </a:r>
            <a:r>
              <a:rPr lang="fr-FR" sz="1000" dirty="0">
                <a:latin typeface="Consolas"/>
                <a:ea typeface="宋体"/>
                <a:cs typeface="Consolas"/>
              </a:rPr>
              <a:t> &lt;</a:t>
            </a:r>
            <a:r>
              <a:rPr lang="en-US" sz="1000" dirty="0">
                <a:latin typeface="Consolas"/>
                <a:ea typeface="宋体"/>
                <a:cs typeface="Consolas"/>
              </a:rPr>
              <a:t>/symbol</a:t>
            </a:r>
            <a:r>
              <a:rPr lang="fr-FR" sz="1000" dirty="0">
                <a:latin typeface="Consolas"/>
                <a:ea typeface="宋体"/>
                <a:cs typeface="Consolas"/>
              </a:rPr>
              <a:t>&gt;</a:t>
            </a:r>
          </a:p>
          <a:p>
            <a:r>
              <a:rPr lang="fr-FR" sz="1000" dirty="0">
                <a:latin typeface="Consolas"/>
                <a:ea typeface="宋体"/>
                <a:cs typeface="Consolas"/>
              </a:rPr>
              <a:t>  &lt;/term&gt;</a:t>
            </a:r>
            <a:endParaRPr lang="de-DE" sz="1000" dirty="0">
              <a:latin typeface="Consolas"/>
              <a:ea typeface="宋体"/>
              <a:cs typeface="Consolas"/>
            </a:endParaRPr>
          </a:p>
          <a:p>
            <a:r>
              <a:rPr lang="fr-FR" sz="1000" dirty="0">
                <a:latin typeface="Consolas"/>
                <a:ea typeface="宋体"/>
                <a:cs typeface="Consolas"/>
              </a:rPr>
              <a:t>  &lt;op&gt; </a:t>
            </a:r>
            <a:r>
              <a:rPr lang="he-IL" sz="1000" b="1" dirty="0">
                <a:latin typeface="Consolas"/>
                <a:ea typeface="宋体"/>
                <a:cs typeface="Consolas"/>
              </a:rPr>
              <a:t>*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&lt;/op&gt;</a:t>
            </a:r>
          </a:p>
          <a:p>
            <a:r>
              <a:rPr lang="en-US" sz="1000" dirty="0">
                <a:latin typeface="Consolas"/>
                <a:ea typeface="宋体"/>
                <a:cs typeface="Consolas"/>
              </a:rPr>
              <a:t>  &lt;term&gt; </a:t>
            </a:r>
            <a:r>
              <a:rPr lang="fr-FR" sz="1000" dirty="0">
                <a:latin typeface="Consolas"/>
                <a:ea typeface="宋体"/>
                <a:cs typeface="Consolas"/>
              </a:rPr>
              <a:t>&lt;intConstant&gt; </a:t>
            </a:r>
            <a:r>
              <a:rPr lang="fr-FR" sz="1000" b="1" dirty="0">
                <a:latin typeface="Consolas"/>
                <a:ea typeface="宋体"/>
                <a:cs typeface="Consolas"/>
              </a:rPr>
              <a:t>2</a:t>
            </a:r>
            <a:r>
              <a:rPr lang="fr-FR" sz="1000" dirty="0">
                <a:latin typeface="Consolas"/>
                <a:ea typeface="宋体"/>
                <a:cs typeface="Consolas"/>
              </a:rPr>
              <a:t> &lt;/intConstant&gt;</a:t>
            </a:r>
            <a:r>
              <a:rPr lang="de-DE" sz="1000" dirty="0">
                <a:latin typeface="Consolas"/>
                <a:ea typeface="宋体"/>
                <a:cs typeface="Consolas"/>
              </a:rPr>
              <a:t> &lt;/term&gt;</a:t>
            </a:r>
          </a:p>
          <a:p>
            <a:r>
              <a:rPr lang="de-DE" sz="1000" dirty="0">
                <a:latin typeface="Consolas"/>
                <a:ea typeface="宋体"/>
                <a:cs typeface="Consolas"/>
              </a:rPr>
              <a:t>&lt;/expression&gt;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0CC64B5-FF89-0947-AD14-F800EDFF92FB}"/>
              </a:ext>
            </a:extLst>
          </p:cNvPr>
          <p:cNvSpPr/>
          <p:nvPr/>
        </p:nvSpPr>
        <p:spPr>
          <a:xfrm rot="20405985">
            <a:off x="2570444" y="3257651"/>
            <a:ext cx="1235733" cy="7426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analyzer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614E4E3-AF50-CF4D-9BF6-7AA0E369F440}"/>
              </a:ext>
            </a:extLst>
          </p:cNvPr>
          <p:cNvSpPr/>
          <p:nvPr/>
        </p:nvSpPr>
        <p:spPr>
          <a:xfrm rot="1324005">
            <a:off x="2460035" y="4807249"/>
            <a:ext cx="1304367" cy="7426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AE348D-AC8F-3448-8793-128384EF5317}"/>
              </a:ext>
            </a:extLst>
          </p:cNvPr>
          <p:cNvSpPr txBox="1"/>
          <p:nvPr/>
        </p:nvSpPr>
        <p:spPr>
          <a:xfrm>
            <a:off x="3835758" y="4717674"/>
            <a:ext cx="3609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compileExpression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15128F95-2B17-1745-8D27-B84CCFAA9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7153" y="5042942"/>
            <a:ext cx="1698302" cy="10527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44000" tIns="0" rIns="93600" bIns="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fr-FR" sz="1000" dirty="0">
                <a:latin typeface="Consolas"/>
                <a:cs typeface="Consolas"/>
              </a:rPr>
              <a:t>push local 0</a:t>
            </a:r>
          </a:p>
          <a:p>
            <a:pPr>
              <a:spcBef>
                <a:spcPts val="200"/>
              </a:spcBef>
              <a:defRPr/>
            </a:pPr>
            <a:r>
              <a:rPr lang="fr-FR" sz="1000" dirty="0">
                <a:latin typeface="Consolas"/>
                <a:cs typeface="Consolas"/>
              </a:rPr>
              <a:t>push local 1</a:t>
            </a:r>
          </a:p>
          <a:p>
            <a:pPr>
              <a:spcBef>
                <a:spcPts val="200"/>
              </a:spcBef>
              <a:defRPr/>
            </a:pPr>
            <a:r>
              <a:rPr lang="fr-FR" sz="1000" dirty="0">
                <a:latin typeface="Consolas"/>
                <a:cs typeface="Consolas"/>
              </a:rPr>
              <a:t>add</a:t>
            </a:r>
          </a:p>
          <a:p>
            <a:pPr>
              <a:spcBef>
                <a:spcPts val="200"/>
              </a:spcBef>
              <a:defRPr/>
            </a:pPr>
            <a:r>
              <a:rPr lang="fr-FR" sz="1000" dirty="0">
                <a:latin typeface="Consolas"/>
                <a:cs typeface="Consolas"/>
              </a:rPr>
              <a:t>push constant 2</a:t>
            </a:r>
          </a:p>
          <a:p>
            <a:pPr>
              <a:spcBef>
                <a:spcPts val="200"/>
              </a:spcBef>
              <a:defRPr/>
            </a:pPr>
            <a:r>
              <a:rPr lang="fr-FR" sz="1000" dirty="0">
                <a:latin typeface="Consolas"/>
                <a:cs typeface="Consolas"/>
              </a:rPr>
              <a:t>Call Math.multiply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C95DFF-8A45-B244-9E45-92CCCE01D50F}"/>
              </a:ext>
            </a:extLst>
          </p:cNvPr>
          <p:cNvSpPr txBox="1"/>
          <p:nvPr/>
        </p:nvSpPr>
        <p:spPr>
          <a:xfrm rot="20554166">
            <a:off x="2449604" y="3178921"/>
            <a:ext cx="99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Times New Roman"/>
                <a:cs typeface="Times New Roman"/>
              </a:rPr>
              <a:t>project</a:t>
            </a:r>
            <a:r>
              <a:rPr lang="en-US" sz="1400" dirty="0">
                <a:latin typeface="Times New Roman"/>
                <a:cs typeface="Times New Roman"/>
              </a:rPr>
              <a:t> 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F59548-641A-4245-9310-9ED18A925039}"/>
              </a:ext>
            </a:extLst>
          </p:cNvPr>
          <p:cNvSpPr txBox="1"/>
          <p:nvPr/>
        </p:nvSpPr>
        <p:spPr>
          <a:xfrm rot="1460991">
            <a:off x="2689764" y="4705163"/>
            <a:ext cx="99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Times New Roman"/>
                <a:cs typeface="Times New Roman"/>
              </a:rPr>
              <a:t>project 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1920AB-4C62-6D4C-AAFB-8D7009F49F55}"/>
              </a:ext>
            </a:extLst>
          </p:cNvPr>
          <p:cNvSpPr txBox="1"/>
          <p:nvPr/>
        </p:nvSpPr>
        <p:spPr>
          <a:xfrm>
            <a:off x="3835758" y="2113198"/>
            <a:ext cx="3203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compileExpression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0999D1-2F9D-0A4B-9EC9-318D9210B811}"/>
              </a:ext>
            </a:extLst>
          </p:cNvPr>
          <p:cNvSpPr txBox="1"/>
          <p:nvPr/>
        </p:nvSpPr>
        <p:spPr>
          <a:xfrm>
            <a:off x="7536356" y="3000737"/>
            <a:ext cx="1254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Infix XML code with symbolic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BBAA29-7536-F649-811B-C3281584CAD1}"/>
              </a:ext>
            </a:extLst>
          </p:cNvPr>
          <p:cNvSpPr txBox="1"/>
          <p:nvPr/>
        </p:nvSpPr>
        <p:spPr>
          <a:xfrm>
            <a:off x="5694258" y="5280488"/>
            <a:ext cx="1424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Postfix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8757-D6DF-2941-A2A3-167BB9AFB5F6}"/>
              </a:ext>
            </a:extLst>
          </p:cNvPr>
          <p:cNvSpPr txBox="1"/>
          <p:nvPr/>
        </p:nvSpPr>
        <p:spPr>
          <a:xfrm>
            <a:off x="748425" y="935049"/>
            <a:ext cx="9804848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SzPct val="130000"/>
            </a:pPr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CompilationEngine</a:t>
            </a:r>
            <a:r>
              <a:rPr lang="en-US" sz="1600" dirty="0">
                <a:latin typeface="Times New Roman"/>
                <a:cs typeface="Times New Roman"/>
              </a:rPr>
              <a:t> of the </a:t>
            </a:r>
            <a:r>
              <a:rPr lang="en-US" sz="1600" i="1" dirty="0">
                <a:latin typeface="Times New Roman"/>
                <a:cs typeface="Times New Roman"/>
              </a:rPr>
              <a:t>compiler</a:t>
            </a:r>
            <a:r>
              <a:rPr lang="en-US" sz="1600" dirty="0">
                <a:latin typeface="Times New Roman"/>
                <a:cs typeface="Times New Roman"/>
              </a:rPr>
              <a:t> (project 11) and the </a:t>
            </a:r>
            <a:r>
              <a:rPr lang="en-US" sz="1600" i="1" dirty="0">
                <a:latin typeface="Times New Roman"/>
                <a:cs typeface="Times New Roman"/>
              </a:rPr>
              <a:t>syntax analyzer</a:t>
            </a:r>
            <a:r>
              <a:rPr lang="en-US" sz="1600" dirty="0">
                <a:latin typeface="Times New Roman"/>
                <a:cs typeface="Times New Roman"/>
              </a:rPr>
              <a:t> (project 10)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has the same design and API: a set of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methods</a:t>
            </a:r>
          </a:p>
          <a:p>
            <a:pPr lvl="0">
              <a:spcBef>
                <a:spcPts val="1000"/>
              </a:spcBef>
              <a:buSzPct val="130000"/>
            </a:pPr>
            <a:r>
              <a:rPr lang="en-US" sz="1600" dirty="0">
                <a:latin typeface="Times New Roman"/>
                <a:cs typeface="Times New Roman"/>
              </a:rPr>
              <a:t>However,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methods generate different outputs. For example: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C57148-2D4B-4063-085E-FCA1D3D25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96098"/>
              </p:ext>
            </p:extLst>
          </p:nvPr>
        </p:nvGraphicFramePr>
        <p:xfrm>
          <a:off x="1352152" y="5420351"/>
          <a:ext cx="1542341" cy="59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03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366756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499029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253353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</a:p>
                  </a:txBody>
                  <a:tcPr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72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3">
            <a:extLst>
              <a:ext uri="{FF2B5EF4-FFF2-40B4-BE49-F238E27FC236}">
                <a16:creationId xmlns:a16="http://schemas.microsoft.com/office/drawing/2014/main" id="{C223CBFF-8994-3245-9807-8C7A5DBB5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33" y="1164771"/>
            <a:ext cx="3450994" cy="27785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251999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field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x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y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   static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pointCount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method int distance(Point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other</a:t>
            </a:r>
            <a:r>
              <a:rPr lang="en-US" sz="1100" dirty="0">
                <a:latin typeface="Consolas"/>
                <a:cs typeface="Consolas"/>
              </a:rPr>
              <a:t>) {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var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x</a:t>
            </a:r>
            <a:r>
              <a:rPr lang="en-US" sz="1100" dirty="0">
                <a:latin typeface="Consolas"/>
                <a:cs typeface="Consolas"/>
              </a:rPr>
              <a:t> -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other</a:t>
            </a:r>
            <a:r>
              <a:rPr lang="en-US" sz="1100" dirty="0">
                <a:latin typeface="Consolas"/>
                <a:cs typeface="Consolas"/>
              </a:rPr>
              <a:t>.getx();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y</a:t>
            </a:r>
            <a:r>
              <a:rPr lang="en-US" sz="1100" dirty="0">
                <a:latin typeface="Consolas"/>
                <a:cs typeface="Consolas"/>
              </a:rPr>
              <a:t> -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other</a:t>
            </a:r>
            <a:r>
              <a:rPr lang="en-US" sz="1100" dirty="0">
                <a:latin typeface="Consolas"/>
                <a:cs typeface="Consolas"/>
              </a:rPr>
              <a:t>.gety();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return Math.sqrt((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*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)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*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));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14241" y="3018760"/>
            <a:ext cx="2769759" cy="237221"/>
          </a:xfrm>
          <a:prstGeom prst="roundRect">
            <a:avLst/>
          </a:prstGeom>
          <a:noFill/>
          <a:ln w="1905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8E203-DD64-F441-B74B-9B2F277DB418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2FCD8F-BD59-5B4E-967D-BC0CAF9F33D2}"/>
              </a:ext>
            </a:extLst>
          </p:cNvPr>
          <p:cNvGrpSpPr/>
          <p:nvPr/>
        </p:nvGrpSpPr>
        <p:grpSpPr>
          <a:xfrm>
            <a:off x="3690531" y="873892"/>
            <a:ext cx="4552620" cy="2904918"/>
            <a:chOff x="3690531" y="873892"/>
            <a:chExt cx="4552620" cy="2904918"/>
          </a:xfrm>
        </p:grpSpPr>
        <p:sp>
          <p:nvSpPr>
            <p:cNvPr id="7" name="TextBox 6"/>
            <p:cNvSpPr txBox="1"/>
            <p:nvPr/>
          </p:nvSpPr>
          <p:spPr>
            <a:xfrm>
              <a:off x="4916943" y="873892"/>
              <a:ext cx="2979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spcBef>
                  <a:spcPts val="1000"/>
                </a:spcBef>
                <a:defRPr sz="1600">
                  <a:latin typeface="Times New Roman"/>
                  <a:cs typeface="Times New Roman"/>
                </a:defRPr>
              </a:lvl1pPr>
            </a:lstStyle>
            <a:p>
              <a:r>
                <a:rPr lang="en-US" sz="1400" dirty="0"/>
                <a:t>VM code</a:t>
              </a:r>
              <a:r>
                <a:rPr lang="en-US" sz="1200" dirty="0"/>
                <a:t> (generated by the compiler)</a:t>
              </a:r>
              <a:endParaRPr lang="en-US" sz="1400" dirty="0"/>
            </a:p>
          </p:txBody>
        </p:sp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5018016" y="1164771"/>
              <a:ext cx="3225135" cy="26140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endParaRPr lang="en-US" sz="1200" dirty="0">
                <a:latin typeface="Consolas"/>
                <a:ea typeface="宋体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690531" y="2168972"/>
              <a:ext cx="1327485" cy="844555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108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compiler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B19644-4D6C-C54A-6F05-508A188B4592}"/>
              </a:ext>
            </a:extLst>
          </p:cNvPr>
          <p:cNvSpPr txBox="1"/>
          <p:nvPr/>
        </p:nvSpPr>
        <p:spPr>
          <a:xfrm>
            <a:off x="438829" y="873891"/>
            <a:ext cx="249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266252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CompilationEngine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114" y="1088848"/>
            <a:ext cx="7888292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Gets its input from a </a:t>
            </a:r>
            <a:r>
              <a:rPr lang="en-US" sz="1400" dirty="0">
                <a:latin typeface="Consolas"/>
                <a:cs typeface="Consolas"/>
              </a:rPr>
              <a:t>JackTokenizer</a:t>
            </a:r>
            <a:r>
              <a:rPr lang="en-US" dirty="0">
                <a:latin typeface="Times New Roman"/>
                <a:cs typeface="Times New Roman"/>
              </a:rPr>
              <a:t> and writes its output using the </a:t>
            </a:r>
            <a:r>
              <a:rPr lang="en-US" sz="1400" dirty="0">
                <a:latin typeface="Consolas"/>
                <a:cs typeface="Consolas"/>
              </a:rPr>
              <a:t>VMWriter</a:t>
            </a:r>
          </a:p>
          <a:p>
            <a:pPr marL="285750" lvl="0" indent="-28575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Organized as a series of </a:t>
            </a:r>
            <a:r>
              <a:rPr lang="en-US" sz="1400" dirty="0">
                <a:latin typeface="Consolas"/>
                <a:cs typeface="Consolas"/>
              </a:rPr>
              <a:t>compile</a:t>
            </a:r>
            <a:r>
              <a:rPr lang="en-US" i="1" dirty="0">
                <a:latin typeface="Times New Roman"/>
                <a:cs typeface="Times New Roman"/>
              </a:rPr>
              <a:t>xxx</a:t>
            </a:r>
            <a:r>
              <a:rPr lang="en-US" dirty="0">
                <a:latin typeface="Times New Roman"/>
                <a:cs typeface="Times New Roman"/>
              </a:rPr>
              <a:t> routines, </a:t>
            </a:r>
            <a:r>
              <a:rPr lang="en-US" i="1" dirty="0">
                <a:latin typeface="Times New Roman"/>
                <a:cs typeface="Times New Roman"/>
              </a:rPr>
              <a:t>xxx</a:t>
            </a:r>
            <a:r>
              <a:rPr lang="en-US" dirty="0">
                <a:latin typeface="Times New Roman"/>
                <a:cs typeface="Times New Roman"/>
              </a:rPr>
              <a:t> being a syntactic element in the Jack grammar:</a:t>
            </a:r>
          </a:p>
          <a:p>
            <a:pPr marL="742950" lvl="1" indent="-285750">
              <a:spcBef>
                <a:spcPts val="1000"/>
              </a:spcBef>
              <a:buSzPct val="70000"/>
              <a:buFont typeface="Wingdings" charset="2"/>
              <a:buChar char="Ø"/>
            </a:pPr>
            <a:r>
              <a:rPr lang="en-US" sz="1600" dirty="0">
                <a:latin typeface="Times New Roman"/>
                <a:cs typeface="Times New Roman"/>
              </a:rPr>
              <a:t>Each </a:t>
            </a:r>
            <a:r>
              <a:rPr lang="en-US" sz="1400" dirty="0">
                <a:latin typeface="Consolas"/>
                <a:cs typeface="Consolas"/>
              </a:rPr>
              <a:t>compile</a:t>
            </a:r>
            <a:r>
              <a:rPr lang="en-US" sz="14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routine should read 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from the input, </a:t>
            </a:r>
            <a:r>
              <a:rPr lang="en-US" sz="1200" dirty="0">
                <a:latin typeface="Consolas"/>
                <a:cs typeface="Consolas"/>
              </a:rPr>
              <a:t>advance()</a:t>
            </a:r>
            <a:r>
              <a:rPr lang="en-US" sz="1600" dirty="0">
                <a:latin typeface="Times New Roman"/>
                <a:cs typeface="Times New Roman"/>
              </a:rPr>
              <a:t> the input exactly beyond 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, and emit to the output VM code effecting the semantics of 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</a:p>
          <a:p>
            <a:pPr marL="742950" lvl="1" indent="-285750">
              <a:spcBef>
                <a:spcPts val="1000"/>
              </a:spcBef>
              <a:buSzPct val="70000"/>
              <a:buFont typeface="Wingdings" charset="2"/>
              <a:buChar char="Ø"/>
            </a:pPr>
            <a:r>
              <a:rPr lang="en-US" sz="1400" dirty="0">
                <a:latin typeface="Consolas"/>
                <a:cs typeface="Consolas"/>
              </a:rPr>
              <a:t>compile</a:t>
            </a:r>
            <a:r>
              <a:rPr lang="en-US" sz="14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is called only if 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is the current syntactic element</a:t>
            </a:r>
          </a:p>
          <a:p>
            <a:pPr marL="742950" lvl="1" indent="-285750">
              <a:spcBef>
                <a:spcPts val="1000"/>
              </a:spcBef>
              <a:buSzPct val="70000"/>
              <a:buFont typeface="Wingdings" charset="2"/>
              <a:buChar char="Ø"/>
            </a:pPr>
            <a:r>
              <a:rPr lang="en-US" sz="1600" dirty="0">
                <a:latin typeface="Times New Roman"/>
                <a:cs typeface="Times New Roman"/>
              </a:rPr>
              <a:t>If </a:t>
            </a:r>
            <a:r>
              <a:rPr lang="en-US" sz="1600" i="1" dirty="0">
                <a:latin typeface="Times New Roman"/>
                <a:cs typeface="Times New Roman"/>
              </a:rPr>
              <a:t>xxx</a:t>
            </a:r>
            <a:r>
              <a:rPr lang="en-US" sz="1600" dirty="0">
                <a:latin typeface="Times New Roman"/>
                <a:cs typeface="Times New Roman"/>
              </a:rPr>
              <a:t> is part of an expression and thus has a value, the emitted VM code should compute this value and leave it at the top of the VM’s stack</a:t>
            </a:r>
          </a:p>
        </p:txBody>
      </p:sp>
    </p:spTree>
    <p:extLst>
      <p:ext uri="{BB962C8B-B14F-4D97-AF65-F5344CB8AC3E}">
        <p14:creationId xmlns:p14="http://schemas.microsoft.com/office/powerpoint/2010/main" val="2387753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CompilationEngine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(same API as in project 10)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4791B-FABB-C043-8D5E-F9C880F2796A}"/>
              </a:ext>
            </a:extLst>
          </p:cNvPr>
          <p:cNvSpPr txBox="1"/>
          <p:nvPr/>
        </p:nvSpPr>
        <p:spPr>
          <a:xfrm>
            <a:off x="838200" y="952180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Routine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6292B-980A-8D4A-AF94-6123CC6878B7}"/>
              </a:ext>
            </a:extLst>
          </p:cNvPr>
          <p:cNvSpPr txBox="1"/>
          <p:nvPr/>
        </p:nvSpPr>
        <p:spPr>
          <a:xfrm>
            <a:off x="3031062" y="952244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Arguments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AE676-218B-2342-9327-C76AC970C4BC}"/>
              </a:ext>
            </a:extLst>
          </p:cNvPr>
          <p:cNvSpPr txBox="1"/>
          <p:nvPr/>
        </p:nvSpPr>
        <p:spPr>
          <a:xfrm>
            <a:off x="4183246" y="947728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Returns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7451F-EB78-2D48-A796-DECA163F036D}"/>
              </a:ext>
            </a:extLst>
          </p:cNvPr>
          <p:cNvSpPr txBox="1"/>
          <p:nvPr/>
        </p:nvSpPr>
        <p:spPr>
          <a:xfrm>
            <a:off x="4989015" y="947728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3CB4F-8AD6-998E-4889-60C8311F1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4" b="430"/>
          <a:stretch/>
        </p:blipFill>
        <p:spPr>
          <a:xfrm>
            <a:off x="775136" y="1228425"/>
            <a:ext cx="7470618" cy="51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382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CompilationEngine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(same API as in project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CF2A0-818B-3AE9-8ED9-CEBC691C8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"/>
          <a:stretch/>
        </p:blipFill>
        <p:spPr>
          <a:xfrm>
            <a:off x="804138" y="1249884"/>
            <a:ext cx="7441616" cy="52734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0E4052-ADE6-72D0-6E6D-A89D391B6D32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31D0F-70B3-725A-4A97-E70C3F35450B}"/>
              </a:ext>
            </a:extLst>
          </p:cNvPr>
          <p:cNvSpPr txBox="1"/>
          <p:nvPr/>
        </p:nvSpPr>
        <p:spPr>
          <a:xfrm>
            <a:off x="838200" y="952180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Routine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9D595-063F-8E28-D705-D3883F5C0DEA}"/>
              </a:ext>
            </a:extLst>
          </p:cNvPr>
          <p:cNvSpPr txBox="1"/>
          <p:nvPr/>
        </p:nvSpPr>
        <p:spPr>
          <a:xfrm>
            <a:off x="3031062" y="952244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Arguments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5838A9-A919-9B11-35E7-7DDD8B370B94}"/>
              </a:ext>
            </a:extLst>
          </p:cNvPr>
          <p:cNvSpPr txBox="1"/>
          <p:nvPr/>
        </p:nvSpPr>
        <p:spPr>
          <a:xfrm>
            <a:off x="4183246" y="947728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Returns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A4D21-D662-F4A6-3C49-AB0A408D063C}"/>
              </a:ext>
            </a:extLst>
          </p:cNvPr>
          <p:cNvSpPr txBox="1"/>
          <p:nvPr/>
        </p:nvSpPr>
        <p:spPr>
          <a:xfrm>
            <a:off x="4989015" y="947728"/>
            <a:ext cx="86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Times New Roman"/>
                <a:cs typeface="Times New Roman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605183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6" y="1390486"/>
            <a:ext cx="3937453" cy="51708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D7133-0671-9445-B4C0-220A25E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1AB7D-B7B1-6E47-93FF-298234DE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3E786-CE59-3341-9914-A590DCDC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9B8499-BEF2-5845-A2A6-EB2CD0F3771D}"/>
              </a:ext>
            </a:extLst>
          </p:cNvPr>
          <p:cNvSpPr txBox="1">
            <a:spLocks/>
          </p:cNvSpPr>
          <p:nvPr/>
        </p:nvSpPr>
        <p:spPr>
          <a:xfrm>
            <a:off x="5522091" y="1390487"/>
            <a:ext cx="3432919" cy="2978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Implementation</a:t>
            </a:r>
            <a:endParaRPr lang="he-IL" sz="2000" u="sng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Standard mapping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Proposed design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Project 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E29A3-B3D7-F449-B29F-C00E1248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0" y="3754479"/>
            <a:ext cx="340108" cy="324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9A213-D6B5-1C4A-9CEF-1F9AF93F3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39980" y="4271073"/>
            <a:ext cx="340108" cy="32493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85127B9-3D19-6F40-AB6E-0E79EF98C6DC}"/>
              </a:ext>
            </a:extLst>
          </p:cNvPr>
          <p:cNvSpPr/>
          <p:nvPr/>
        </p:nvSpPr>
        <p:spPr>
          <a:xfrm>
            <a:off x="5280104" y="3181722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FD5A33-3B42-AF4A-B268-93EBC3D86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5423967" y="2016197"/>
            <a:ext cx="340108" cy="3249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F95CB0-18E8-3448-B1AC-839E512E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5423967" y="2593298"/>
            <a:ext cx="340108" cy="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0535" y="996461"/>
            <a:ext cx="2070004" cy="310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69735" y="4861861"/>
            <a:ext cx="5383580" cy="12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Stage 0:  Syntax analyzer (done)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Stage 1:  Symbol table handling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Stage 2:  Code generation.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15043" y="4383167"/>
            <a:ext cx="7431410" cy="338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Project 11:</a:t>
            </a:r>
            <a:r>
              <a:rPr lang="en-US" sz="2000" dirty="0"/>
              <a:t> Extend the syntax analyzer into a full-scale compiler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DEBAF4-12A6-AC44-A50A-FD3B6DF23305}"/>
              </a:ext>
            </a:extLst>
          </p:cNvPr>
          <p:cNvGrpSpPr/>
          <p:nvPr/>
        </p:nvGrpSpPr>
        <p:grpSpPr>
          <a:xfrm>
            <a:off x="984883" y="856243"/>
            <a:ext cx="7022296" cy="3276288"/>
            <a:chOff x="984883" y="856243"/>
            <a:chExt cx="7022296" cy="327628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DFEFB3-56E2-104D-BE69-BB33C8FC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883" y="856243"/>
              <a:ext cx="7022296" cy="3276288"/>
            </a:xfrm>
            <a:prstGeom prst="rect">
              <a:avLst/>
            </a:prstGeom>
          </p:spPr>
        </p:pic>
        <p:sp>
          <p:nvSpPr>
            <p:cNvPr id="14" name="Subtitle 1">
              <a:extLst>
                <a:ext uri="{FF2B5EF4-FFF2-40B4-BE49-F238E27FC236}">
                  <a16:creationId xmlns:a16="http://schemas.microsoft.com/office/drawing/2014/main" id="{14958A21-DB36-5C4E-9898-079525B7CED9}"/>
                </a:ext>
              </a:extLst>
            </p:cNvPr>
            <p:cNvSpPr txBox="1">
              <a:spLocks/>
            </p:cNvSpPr>
            <p:nvPr/>
          </p:nvSpPr>
          <p:spPr>
            <a:xfrm>
              <a:off x="6089061" y="2638037"/>
              <a:ext cx="855932" cy="3078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2200"/>
                </a:spcBef>
                <a:buFont typeface="Arial" panose="020B0604020202020204" pitchFamily="34" charset="0"/>
                <a:buNone/>
                <a:defRPr sz="22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>
                  <a:latin typeface="Times New Roman"/>
                  <a:cs typeface="Times New Roman"/>
                </a:rPr>
                <a:t>project 11</a:t>
              </a:r>
            </a:p>
          </p:txBody>
        </p:sp>
        <p:sp>
          <p:nvSpPr>
            <p:cNvPr id="15" name="Subtitle 1">
              <a:extLst>
                <a:ext uri="{FF2B5EF4-FFF2-40B4-BE49-F238E27FC236}">
                  <a16:creationId xmlns:a16="http://schemas.microsoft.com/office/drawing/2014/main" id="{AEC22703-B9F6-274D-ACAA-B041A9087C1A}"/>
                </a:ext>
              </a:extLst>
            </p:cNvPr>
            <p:cNvSpPr txBox="1">
              <a:spLocks/>
            </p:cNvSpPr>
            <p:nvPr/>
          </p:nvSpPr>
          <p:spPr>
            <a:xfrm>
              <a:off x="5399875" y="1044687"/>
              <a:ext cx="1117152" cy="3078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2200"/>
                </a:spcBef>
                <a:buFont typeface="Arial" panose="020B0604020202020204" pitchFamily="34" charset="0"/>
                <a:buNone/>
                <a:defRPr sz="22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Times New Roman"/>
                  <a:cs typeface="Times New Roman"/>
                </a:rPr>
                <a:t>project 10</a:t>
              </a:r>
            </a:p>
          </p:txBody>
        </p:sp>
        <p:sp>
          <p:nvSpPr>
            <p:cNvPr id="16" name="Subtitle 1">
              <a:extLst>
                <a:ext uri="{FF2B5EF4-FFF2-40B4-BE49-F238E27FC236}">
                  <a16:creationId xmlns:a16="http://schemas.microsoft.com/office/drawing/2014/main" id="{4A910BE1-4BC9-8C4A-A009-A25F3B5219F0}"/>
                </a:ext>
              </a:extLst>
            </p:cNvPr>
            <p:cNvSpPr txBox="1">
              <a:spLocks/>
            </p:cNvSpPr>
            <p:nvPr/>
          </p:nvSpPr>
          <p:spPr>
            <a:xfrm>
              <a:off x="5484229" y="1101431"/>
              <a:ext cx="948443" cy="19441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2200"/>
                </a:spcBef>
                <a:buFont typeface="Arial" panose="020B0604020202020204" pitchFamily="34" charset="0"/>
                <a:buNone/>
                <a:defRPr sz="22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Times New Roman"/>
                  <a:cs typeface="Times New Roman"/>
                </a:rPr>
                <a:t>project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7480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table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8460" y="4857922"/>
            <a:ext cx="8095089" cy="1604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Implementation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Implement the </a:t>
            </a:r>
            <a:r>
              <a:rPr lang="en-US" sz="1200" dirty="0">
                <a:latin typeface="Consolas"/>
                <a:cs typeface="Consolas"/>
              </a:rPr>
              <a:t>SymbolTable</a:t>
            </a:r>
            <a:r>
              <a:rPr lang="en-US" sz="1600" dirty="0"/>
              <a:t> API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Extend the syntax analyzer developed in project 10 with the outputs described above</a:t>
            </a:r>
            <a:br>
              <a:rPr lang="en-US" sz="1600" dirty="0"/>
            </a:br>
            <a:r>
              <a:rPr lang="en-US" sz="1600" dirty="0"/>
              <a:t>(plan and use your own output/tags format)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3"/>
            </a:pPr>
            <a:r>
              <a:rPr lang="en-US" sz="1600" dirty="0"/>
              <a:t>Test the extended syntax analyzer by running it on the test programs given in project 10.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68460" y="3307899"/>
            <a:ext cx="7337426" cy="1579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u="sng" dirty="0"/>
              <a:t>Extend the handling of identifiers: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600" dirty="0"/>
              <a:t>Output the identifier’s category: </a:t>
            </a:r>
            <a:r>
              <a:rPr lang="en-US" sz="1200" dirty="0">
                <a:latin typeface="Consolas"/>
                <a:cs typeface="Consolas"/>
              </a:rPr>
              <a:t>var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argument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static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field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class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subroutine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600" dirty="0"/>
              <a:t>If the identifier’s category is </a:t>
            </a:r>
            <a:r>
              <a:rPr lang="en-US" sz="1200" dirty="0">
                <a:latin typeface="Consolas"/>
                <a:cs typeface="Consolas"/>
              </a:rPr>
              <a:t>var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argument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static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field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/>
              <a:t>output also the running index assigned to this variable in the symbol table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600" dirty="0"/>
              <a:t>Output whether the identifier is being defined, or being used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4C017-22E4-C849-A781-5E4DDFAE9A35}"/>
              </a:ext>
            </a:extLst>
          </p:cNvPr>
          <p:cNvGrpSpPr/>
          <p:nvPr/>
        </p:nvGrpSpPr>
        <p:grpSpPr>
          <a:xfrm>
            <a:off x="745436" y="987484"/>
            <a:ext cx="7500318" cy="2187961"/>
            <a:chOff x="745436" y="987484"/>
            <a:chExt cx="7500318" cy="21879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DC0C3F5-A0A7-BD48-9A8C-2A18A489EC6C}"/>
                </a:ext>
              </a:extLst>
            </p:cNvPr>
            <p:cNvGrpSpPr/>
            <p:nvPr/>
          </p:nvGrpSpPr>
          <p:grpSpPr>
            <a:xfrm>
              <a:off x="745436" y="987484"/>
              <a:ext cx="3924579" cy="2187961"/>
              <a:chOff x="779348" y="3384153"/>
              <a:chExt cx="3924579" cy="2187961"/>
            </a:xfrm>
          </p:grpSpPr>
          <p:sp>
            <p:nvSpPr>
              <p:cNvPr id="7" name="Text Box 3">
                <a:extLst>
                  <a:ext uri="{FF2B5EF4-FFF2-40B4-BE49-F238E27FC236}">
                    <a16:creationId xmlns:a16="http://schemas.microsoft.com/office/drawing/2014/main" id="{60C52BD5-7994-9F40-BB26-10BB62BEA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708" y="3702620"/>
                <a:ext cx="3309134" cy="18694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52000" tIns="61200" rIns="0" bIns="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000" dirty="0">
                    <a:latin typeface="Consolas"/>
                    <a:ea typeface="宋体"/>
                    <a:cs typeface="Consolas"/>
                  </a:rPr>
                  <a:t>...</a:t>
                </a:r>
              </a:p>
              <a:p>
                <a:r>
                  <a:rPr lang="en-US" sz="1000" dirty="0">
                    <a:latin typeface="Consolas"/>
                    <a:ea typeface="宋体"/>
                    <a:cs typeface="Consolas"/>
                  </a:rPr>
                  <a:t>&lt;expression&gt;</a:t>
                </a:r>
              </a:p>
              <a:p>
                <a:r>
                  <a:rPr lang="en-US" sz="1000" dirty="0">
                    <a:latin typeface="Consolas"/>
                    <a:ea typeface="宋体"/>
                    <a:cs typeface="Consolas"/>
                  </a:rPr>
                  <a:t>    &lt;term&gt;</a:t>
                </a:r>
              </a:p>
              <a:p>
                <a:r>
                  <a:rPr lang="fr-FR" sz="1000" dirty="0">
                    <a:latin typeface="Consolas"/>
                    <a:ea typeface="宋体"/>
                    <a:cs typeface="Consolas"/>
                  </a:rPr>
                  <a:t>        &lt;identifier&gt; </a:t>
                </a:r>
                <a:r>
                  <a:rPr lang="fr-FR" sz="1000" b="1" dirty="0">
                    <a:latin typeface="Consolas"/>
                    <a:ea typeface="宋体"/>
                    <a:cs typeface="Consolas"/>
                  </a:rPr>
                  <a:t>count</a:t>
                </a:r>
                <a:r>
                  <a:rPr lang="fr-FR" sz="1000" dirty="0">
                    <a:latin typeface="Consolas"/>
                    <a:ea typeface="宋体"/>
                    <a:cs typeface="Consolas"/>
                  </a:rPr>
                  <a:t> &lt;/identifier&gt;</a:t>
                </a:r>
                <a:endParaRPr lang="de-DE" sz="1000" dirty="0">
                  <a:latin typeface="Consolas"/>
                  <a:ea typeface="宋体"/>
                  <a:cs typeface="Consolas"/>
                </a:endParaRPr>
              </a:p>
              <a:p>
                <a:r>
                  <a:rPr lang="de-DE" sz="1000" dirty="0">
                    <a:latin typeface="Consolas"/>
                    <a:ea typeface="宋体"/>
                    <a:cs typeface="Consolas"/>
                  </a:rPr>
                  <a:t>    &lt;/term&gt;</a:t>
                </a:r>
              </a:p>
              <a:p>
                <a:r>
                  <a:rPr lang="fr-FR" sz="1000" dirty="0">
                    <a:latin typeface="Consolas"/>
                    <a:ea typeface="宋体"/>
                    <a:cs typeface="Consolas"/>
                  </a:rPr>
                  <a:t>    &lt;symbol&gt; </a:t>
                </a:r>
                <a:r>
                  <a:rPr lang="fr-FR" sz="1000" b="1" dirty="0">
                    <a:latin typeface="Consolas"/>
                    <a:ea typeface="宋体"/>
                    <a:cs typeface="Consolas"/>
                  </a:rPr>
                  <a:t>&lt;</a:t>
                </a:r>
                <a:r>
                  <a:rPr lang="fr-FR" sz="1000" dirty="0">
                    <a:latin typeface="Consolas"/>
                    <a:ea typeface="宋体"/>
                    <a:cs typeface="Consolas"/>
                  </a:rPr>
                  <a:t> &lt;/symbol&gt;</a:t>
                </a:r>
              </a:p>
              <a:p>
                <a:r>
                  <a:rPr lang="fr-FR" sz="1000" dirty="0">
                    <a:latin typeface="Consolas"/>
                    <a:ea typeface="宋体"/>
                    <a:cs typeface="Consolas"/>
                  </a:rPr>
                  <a:t>    </a:t>
                </a:r>
                <a:r>
                  <a:rPr lang="en-US" sz="1000" dirty="0">
                    <a:latin typeface="Consolas"/>
                    <a:ea typeface="宋体"/>
                    <a:cs typeface="Consolas"/>
                  </a:rPr>
                  <a:t>&lt;term&gt;</a:t>
                </a:r>
              </a:p>
              <a:p>
                <a:r>
                  <a:rPr lang="fr-FR" sz="1000" dirty="0">
                    <a:latin typeface="Consolas"/>
                    <a:ea typeface="宋体"/>
                    <a:cs typeface="Consolas"/>
                  </a:rPr>
                  <a:t>        &lt;intConstant&gt; </a:t>
                </a:r>
                <a:r>
                  <a:rPr lang="fr-FR" sz="1000" b="1" dirty="0">
                    <a:latin typeface="Consolas"/>
                    <a:ea typeface="宋体"/>
                    <a:cs typeface="Consolas"/>
                  </a:rPr>
                  <a:t>100</a:t>
                </a:r>
                <a:r>
                  <a:rPr lang="fr-FR" sz="1000" dirty="0">
                    <a:latin typeface="Consolas"/>
                    <a:ea typeface="宋体"/>
                    <a:cs typeface="Consolas"/>
                  </a:rPr>
                  <a:t> &lt;/intConstant&gt;</a:t>
                </a:r>
                <a:endParaRPr lang="de-DE" sz="1000" dirty="0">
                  <a:latin typeface="Consolas"/>
                  <a:ea typeface="宋体"/>
                  <a:cs typeface="Consolas"/>
                </a:endParaRPr>
              </a:p>
              <a:p>
                <a:r>
                  <a:rPr lang="de-DE" sz="1000" dirty="0">
                    <a:latin typeface="Consolas"/>
                    <a:ea typeface="宋体"/>
                    <a:cs typeface="Consolas"/>
                  </a:rPr>
                  <a:t>    &lt;/term&gt;</a:t>
                </a:r>
                <a:endParaRPr lang="fr-FR" sz="1000" dirty="0">
                  <a:latin typeface="Consolas"/>
                  <a:ea typeface="宋体"/>
                  <a:cs typeface="Consolas"/>
                </a:endParaRPr>
              </a:p>
              <a:p>
                <a:r>
                  <a:rPr lang="de-DE" sz="1000" dirty="0">
                    <a:latin typeface="Consolas"/>
                    <a:ea typeface="宋体"/>
                    <a:cs typeface="Consolas"/>
                  </a:rPr>
                  <a:t>&lt;/expression&gt;</a:t>
                </a:r>
              </a:p>
              <a:p>
                <a:r>
                  <a:rPr lang="en-US" sz="1000" dirty="0">
                    <a:latin typeface="Consolas"/>
                    <a:ea typeface="宋体"/>
                    <a:cs typeface="Consolas"/>
                  </a:rPr>
                  <a:t>...</a:t>
                </a:r>
                <a:endParaRPr lang="fr-FR" sz="1000" dirty="0">
                  <a:latin typeface="Consolas"/>
                  <a:ea typeface="宋体"/>
                  <a:cs typeface="Consola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DD0460-ECE9-1844-A4DB-161867117051}"/>
                  </a:ext>
                </a:extLst>
              </p:cNvPr>
              <p:cNvSpPr txBox="1"/>
              <p:nvPr/>
            </p:nvSpPr>
            <p:spPr>
              <a:xfrm>
                <a:off x="779348" y="3384153"/>
                <a:ext cx="39245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600" dirty="0">
                    <a:latin typeface="Times New Roman"/>
                    <a:cs typeface="Times New Roman"/>
                  </a:rPr>
                  <a:t>Output of the syntax analyzer </a:t>
                </a:r>
                <a:r>
                  <a:rPr lang="en-US" sz="1200" dirty="0">
                    <a:latin typeface="Times New Roman"/>
                    <a:cs typeface="Times New Roman"/>
                  </a:rPr>
                  <a:t>(project 10)</a:t>
                </a:r>
              </a:p>
            </p:txBody>
          </p:sp>
        </p:grp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EAE576C9-689B-4A4F-8DE2-0CF87AD22AE7}"/>
                </a:ext>
              </a:extLst>
            </p:cNvPr>
            <p:cNvSpPr/>
            <p:nvPr/>
          </p:nvSpPr>
          <p:spPr>
            <a:xfrm>
              <a:off x="4566550" y="1197635"/>
              <a:ext cx="3679204" cy="999155"/>
            </a:xfrm>
            <a:prstGeom prst="wedgeRoundRectCallout">
              <a:avLst>
                <a:gd name="adj1" fmla="val -67274"/>
                <a:gd name="adj2" fmla="val 210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In the syntax analyzer built in project 10, identifiers were handled by outputting </a:t>
              </a:r>
              <a:r>
                <a:rPr lang="en-US" sz="1400" dirty="0">
                  <a:solidFill>
                    <a:schemeClr val="tx1"/>
                  </a:solidFill>
                  <a:latin typeface="Consolas"/>
                  <a:cs typeface="Consolas"/>
                </a:rPr>
                <a:t>&lt;identifier&gt;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identifier </a:t>
              </a:r>
              <a:r>
                <a:rPr lang="en-US" sz="1400" dirty="0">
                  <a:solidFill>
                    <a:schemeClr val="tx1"/>
                  </a:solidFill>
                  <a:latin typeface="Consolas"/>
                  <a:cs typeface="Consolas"/>
                </a:rPr>
                <a:t>&lt;/identifier&gt;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endParaRPr lang="en-US" sz="1400" i="1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97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0535" y="996461"/>
            <a:ext cx="2070004" cy="310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69735" y="4861861"/>
            <a:ext cx="5383580" cy="1232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Stage 0:  Syntax analyzer (done)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Stage 1:  Symbol table handling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Stage 2:  Code generation.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15043" y="4383167"/>
            <a:ext cx="7431410" cy="338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Project 11:</a:t>
            </a:r>
            <a:r>
              <a:rPr lang="en-US" sz="2000" dirty="0"/>
              <a:t> Extend the syntax analyzer into a full-scale compiler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DEBAF4-12A6-AC44-A50A-FD3B6DF23305}"/>
              </a:ext>
            </a:extLst>
          </p:cNvPr>
          <p:cNvGrpSpPr/>
          <p:nvPr/>
        </p:nvGrpSpPr>
        <p:grpSpPr>
          <a:xfrm>
            <a:off x="984883" y="856243"/>
            <a:ext cx="7022296" cy="3276288"/>
            <a:chOff x="984883" y="856243"/>
            <a:chExt cx="7022296" cy="327628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DFEFB3-56E2-104D-BE69-BB33C8FCA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883" y="856243"/>
              <a:ext cx="7022296" cy="3276288"/>
            </a:xfrm>
            <a:prstGeom prst="rect">
              <a:avLst/>
            </a:prstGeom>
          </p:spPr>
        </p:pic>
        <p:sp>
          <p:nvSpPr>
            <p:cNvPr id="14" name="Subtitle 1">
              <a:extLst>
                <a:ext uri="{FF2B5EF4-FFF2-40B4-BE49-F238E27FC236}">
                  <a16:creationId xmlns:a16="http://schemas.microsoft.com/office/drawing/2014/main" id="{14958A21-DB36-5C4E-9898-079525B7CED9}"/>
                </a:ext>
              </a:extLst>
            </p:cNvPr>
            <p:cNvSpPr txBox="1">
              <a:spLocks/>
            </p:cNvSpPr>
            <p:nvPr/>
          </p:nvSpPr>
          <p:spPr>
            <a:xfrm>
              <a:off x="6089061" y="2638037"/>
              <a:ext cx="855932" cy="3078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2200"/>
                </a:spcBef>
                <a:buFont typeface="Arial" panose="020B0604020202020204" pitchFamily="34" charset="0"/>
                <a:buNone/>
                <a:defRPr sz="22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>
                  <a:latin typeface="Times New Roman"/>
                  <a:cs typeface="Times New Roman"/>
                </a:rPr>
                <a:t>project 11</a:t>
              </a:r>
            </a:p>
          </p:txBody>
        </p:sp>
        <p:sp>
          <p:nvSpPr>
            <p:cNvPr id="15" name="Subtitle 1">
              <a:extLst>
                <a:ext uri="{FF2B5EF4-FFF2-40B4-BE49-F238E27FC236}">
                  <a16:creationId xmlns:a16="http://schemas.microsoft.com/office/drawing/2014/main" id="{AEC22703-B9F6-274D-ACAA-B041A9087C1A}"/>
                </a:ext>
              </a:extLst>
            </p:cNvPr>
            <p:cNvSpPr txBox="1">
              <a:spLocks/>
            </p:cNvSpPr>
            <p:nvPr/>
          </p:nvSpPr>
          <p:spPr>
            <a:xfrm>
              <a:off x="5399875" y="1044687"/>
              <a:ext cx="1117152" cy="3078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2200"/>
                </a:spcBef>
                <a:buFont typeface="Arial" panose="020B0604020202020204" pitchFamily="34" charset="0"/>
                <a:buNone/>
                <a:defRPr sz="22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Times New Roman"/>
                  <a:cs typeface="Times New Roman"/>
                </a:rPr>
                <a:t>project 10</a:t>
              </a:r>
            </a:p>
          </p:txBody>
        </p:sp>
        <p:sp>
          <p:nvSpPr>
            <p:cNvPr id="16" name="Subtitle 1">
              <a:extLst>
                <a:ext uri="{FF2B5EF4-FFF2-40B4-BE49-F238E27FC236}">
                  <a16:creationId xmlns:a16="http://schemas.microsoft.com/office/drawing/2014/main" id="{4A910BE1-4BC9-8C4A-A009-A25F3B5219F0}"/>
                </a:ext>
              </a:extLst>
            </p:cNvPr>
            <p:cNvSpPr txBox="1">
              <a:spLocks/>
            </p:cNvSpPr>
            <p:nvPr/>
          </p:nvSpPr>
          <p:spPr>
            <a:xfrm>
              <a:off x="5484229" y="1101431"/>
              <a:ext cx="948443" cy="19441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2200"/>
                </a:spcBef>
                <a:buFont typeface="Arial" panose="020B0604020202020204" pitchFamily="34" charset="0"/>
                <a:buNone/>
                <a:defRPr sz="22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Times New Roman"/>
                  <a:cs typeface="Times New Roman"/>
                </a:rPr>
                <a:t>project 10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EFFD03E-32B0-A243-BCC1-59DD7E5FF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69" r="17798"/>
          <a:stretch/>
        </p:blipFill>
        <p:spPr>
          <a:xfrm>
            <a:off x="1974666" y="4861861"/>
            <a:ext cx="361540" cy="35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46B46C-C728-C04B-983D-0FBC34B26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69" r="17798"/>
          <a:stretch/>
        </p:blipFill>
        <p:spPr>
          <a:xfrm>
            <a:off x="1974666" y="5243962"/>
            <a:ext cx="361540" cy="353729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25935404-6D48-3534-1601-057A8E6B3F46}"/>
              </a:ext>
            </a:extLst>
          </p:cNvPr>
          <p:cNvSpPr/>
          <p:nvPr/>
        </p:nvSpPr>
        <p:spPr>
          <a:xfrm>
            <a:off x="1837765" y="5683635"/>
            <a:ext cx="431970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847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47880" y="3379254"/>
            <a:ext cx="7465736" cy="2697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For each test program: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1</a:t>
            </a:r>
            <a:r>
              <a:rPr lang="en-US" sz="1600" dirty="0"/>
              <a:t>. Use your compiler to compile the program folder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2. Inspect the generated code;</a:t>
            </a:r>
            <a:br>
              <a:rPr lang="en-US" sz="1600" dirty="0"/>
            </a:br>
            <a:r>
              <a:rPr lang="en-US" sz="1600" dirty="0"/>
              <a:t>    If there’s a problem, fix your compiler and go to stage 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dirty="0"/>
              <a:t>3. Load the folder into the VM emulator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dirty="0"/>
              <a:t>4. Run the compiled program, inspect the results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dirty="0"/>
              <a:t>5. If there’s a problem, fix your compiler and go to stage 1.</a:t>
            </a:r>
            <a:endParaRPr lang="en-US" sz="1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08804" y="1089345"/>
            <a:ext cx="2229428" cy="2697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Test programs</a:t>
            </a:r>
          </a:p>
          <a:p>
            <a:pPr>
              <a:spcBef>
                <a:spcPts val="6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Seven</a:t>
            </a:r>
          </a:p>
          <a:p>
            <a:pPr>
              <a:spcBef>
                <a:spcPts val="6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ConvertToBin</a:t>
            </a:r>
          </a:p>
          <a:p>
            <a:pPr>
              <a:spcBef>
                <a:spcPts val="6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Square</a:t>
            </a:r>
          </a:p>
          <a:p>
            <a:pPr>
              <a:spcBef>
                <a:spcPts val="6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Average</a:t>
            </a:r>
          </a:p>
          <a:p>
            <a:pPr>
              <a:spcBef>
                <a:spcPts val="6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Pong</a:t>
            </a:r>
          </a:p>
          <a:p>
            <a:pPr>
              <a:spcBef>
                <a:spcPts val="600"/>
              </a:spcBef>
              <a:buSzPct val="60000"/>
              <a:buFont typeface="Wingdings" charset="2"/>
              <a:buChar char="q"/>
            </a:pPr>
            <a:r>
              <a:rPr lang="en-US" sz="1400" dirty="0">
                <a:latin typeface="Consolas"/>
                <a:cs typeface="Consolas"/>
              </a:rPr>
              <a:t>ComplexArrays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356078" y="1089345"/>
            <a:ext cx="4299779" cy="1732701"/>
          </a:xfrm>
          <a:prstGeom prst="wedgeRoundRectCallout">
            <a:avLst>
              <a:gd name="adj1" fmla="val -66882"/>
              <a:gd name="adj2" fmla="val 105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spcBef>
                <a:spcPts val="12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Unit testing: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Test your evolving compiler on the supplied test programs, in the shown order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Each test program is designed to test some of your compiler’s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1244171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Seven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F18ED9-1A58-F04B-8FBC-03F73001FF00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031889-F734-214C-91C9-2BBC4040C101}"/>
              </a:ext>
            </a:extLst>
          </p:cNvPr>
          <p:cNvGrpSpPr/>
          <p:nvPr/>
        </p:nvGrpSpPr>
        <p:grpSpPr>
          <a:xfrm>
            <a:off x="737688" y="942339"/>
            <a:ext cx="9007538" cy="5284166"/>
            <a:chOff x="737688" y="942339"/>
            <a:chExt cx="9007538" cy="528416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r="15582" b="43052"/>
            <a:stretch/>
          </p:blipFill>
          <p:spPr>
            <a:xfrm>
              <a:off x="821720" y="3651813"/>
              <a:ext cx="5273746" cy="2468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9560560" y="443992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Right Arrow 14"/>
            <p:cNvSpPr/>
            <p:nvPr/>
          </p:nvSpPr>
          <p:spPr>
            <a:xfrm rot="13321780">
              <a:off x="3952006" y="4411414"/>
              <a:ext cx="324550" cy="335280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endParaRPr lang="en-US" sz="20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6880AD-48D4-A245-A492-4400FE49B54F}"/>
                </a:ext>
              </a:extLst>
            </p:cNvPr>
            <p:cNvGrpSpPr/>
            <p:nvPr/>
          </p:nvGrpSpPr>
          <p:grpSpPr>
            <a:xfrm>
              <a:off x="737688" y="942339"/>
              <a:ext cx="3275512" cy="2263849"/>
              <a:chOff x="737688" y="942339"/>
              <a:chExt cx="3275512" cy="2263849"/>
            </a:xfrm>
          </p:grpSpPr>
          <p:sp>
            <p:nvSpPr>
              <p:cNvPr id="17" name="Text Box 3">
                <a:extLst>
                  <a:ext uri="{FF2B5EF4-FFF2-40B4-BE49-F238E27FC236}">
                    <a16:creationId xmlns:a16="http://schemas.microsoft.com/office/drawing/2014/main" id="{6088AA1E-FAF1-E441-811F-6FE55F2C39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1720" y="1256678"/>
                <a:ext cx="3059786" cy="194951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180000" rIns="93600" bIns="19080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ts val="100"/>
                  </a:spcBef>
                  <a:defRPr/>
                </a:pPr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Consolas"/>
                    <a:cs typeface="Consolas"/>
                  </a:rPr>
                  <a:t>/** Computes the value of 1 + (2 * 3) 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Consolas"/>
                    <a:cs typeface="Consolas"/>
                  </a:rPr>
                  <a:t> * and prints the result at the top-left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1000" dirty="0">
                    <a:solidFill>
                      <a:schemeClr val="accent6">
                        <a:lumMod val="75000"/>
                      </a:schemeClr>
                    </a:solidFill>
                    <a:latin typeface="Consolas"/>
                    <a:cs typeface="Consolas"/>
                  </a:rPr>
                  <a:t> * corner of the screen. */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class Main {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 function void main() {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     do Output.printInt(1 + (2 * 3));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     return;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 }</a:t>
                </a:r>
              </a:p>
              <a:p>
                <a:pPr algn="just">
                  <a:spcBef>
                    <a:spcPts val="1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}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05B661-DB91-6444-B9E8-36C81DB5A490}"/>
                  </a:ext>
                </a:extLst>
              </p:cNvPr>
              <p:cNvSpPr txBox="1"/>
              <p:nvPr/>
            </p:nvSpPr>
            <p:spPr>
              <a:xfrm>
                <a:off x="737688" y="942339"/>
                <a:ext cx="32755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400" dirty="0">
                    <a:latin typeface="Consolas"/>
                    <a:cs typeface="Consolas"/>
                  </a:rPr>
                  <a:t>projects/11/Seven/Main.jack</a:t>
                </a:r>
              </a:p>
            </p:txBody>
          </p:sp>
        </p:grp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E441965C-C2BD-4E4F-BA16-316BA562F294}"/>
                </a:ext>
              </a:extLst>
            </p:cNvPr>
            <p:cNvSpPr txBox="1">
              <a:spLocks/>
            </p:cNvSpPr>
            <p:nvPr/>
          </p:nvSpPr>
          <p:spPr>
            <a:xfrm>
              <a:off x="6264600" y="3842571"/>
              <a:ext cx="2390369" cy="2383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n-US" sz="1800" dirty="0"/>
                <a:t>Tests how your compiler handles:</a:t>
              </a:r>
            </a:p>
            <a:p>
              <a:pPr marL="184150" indent="-184150"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A simple program</a:t>
              </a:r>
            </a:p>
            <a:p>
              <a:pPr marL="184150" indent="-184150"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An arithmetic expression involving constants only</a:t>
              </a:r>
            </a:p>
            <a:p>
              <a:pPr marL="184150" indent="-184150"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A </a:t>
              </a:r>
              <a:r>
                <a:rPr lang="en-US" sz="1200" dirty="0">
                  <a:latin typeface="Consolas"/>
                  <a:cs typeface="Consolas"/>
                </a:rPr>
                <a:t>do</a:t>
              </a:r>
              <a:r>
                <a:rPr lang="en-US" sz="1400" dirty="0"/>
                <a:t> statement</a:t>
              </a:r>
            </a:p>
            <a:p>
              <a:pPr marL="184150" indent="-184150"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A </a:t>
              </a:r>
              <a:r>
                <a:rPr lang="en-US" sz="1200" dirty="0">
                  <a:latin typeface="Consolas"/>
                  <a:cs typeface="Consolas"/>
                </a:rPr>
                <a:t>return</a:t>
              </a:r>
              <a:r>
                <a:rPr lang="en-US" sz="1400" dirty="0"/>
                <a:t> statement</a:t>
              </a:r>
            </a:p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endParaRPr lang="en-US" sz="2000" u="sng" dirty="0"/>
            </a:p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endParaRPr lang="en-US" sz="2000" dirty="0"/>
            </a:p>
            <a:p>
              <a:pPr lvl="1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D22A6F-08D5-5347-B288-5DA11D5AE040}"/>
              </a:ext>
            </a:extLst>
          </p:cNvPr>
          <p:cNvGrpSpPr/>
          <p:nvPr/>
        </p:nvGrpSpPr>
        <p:grpSpPr>
          <a:xfrm>
            <a:off x="2850812" y="873892"/>
            <a:ext cx="4995886" cy="2448043"/>
            <a:chOff x="3730488" y="689524"/>
            <a:chExt cx="4995886" cy="24480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3B9F3D6-89FD-DD4D-A84A-A727704AA8C6}"/>
                </a:ext>
              </a:extLst>
            </p:cNvPr>
            <p:cNvGrpSpPr/>
            <p:nvPr/>
          </p:nvGrpSpPr>
          <p:grpSpPr>
            <a:xfrm>
              <a:off x="5450862" y="689524"/>
              <a:ext cx="3275512" cy="2448043"/>
              <a:chOff x="5572782" y="679364"/>
              <a:chExt cx="3275512" cy="244804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402308-D199-0F48-ADE6-1DD37A3F1A38}"/>
                  </a:ext>
                </a:extLst>
              </p:cNvPr>
              <p:cNvSpPr txBox="1"/>
              <p:nvPr/>
            </p:nvSpPr>
            <p:spPr>
              <a:xfrm>
                <a:off x="5572782" y="679364"/>
                <a:ext cx="32755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400" dirty="0">
                    <a:latin typeface="Consolas"/>
                    <a:cs typeface="Consolas"/>
                  </a:rPr>
                  <a:t>projects/11/Seven/Main.vm</a:t>
                </a:r>
              </a:p>
            </p:txBody>
          </p:sp>
          <p:sp>
            <p:nvSpPr>
              <p:cNvPr id="22" name="Text Box 3">
                <a:extLst>
                  <a:ext uri="{FF2B5EF4-FFF2-40B4-BE49-F238E27FC236}">
                    <a16:creationId xmlns:a16="http://schemas.microsoft.com/office/drawing/2014/main" id="{5F904311-45B9-014C-9D70-257F060ED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38093" y="993703"/>
                <a:ext cx="1939959" cy="213370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190800" rIns="93600" bIns="190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function Main.main 0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push constant 1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push constant 2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push constant 3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call Math.multiply 2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add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call Output.printInt 1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pop temp 0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push constant 0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000" dirty="0">
                    <a:latin typeface="Consolas"/>
                    <a:cs typeface="Consolas"/>
                  </a:rPr>
                  <a:t>  return</a:t>
                </a:r>
              </a:p>
            </p:txBody>
          </p:sp>
        </p:grp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E845E684-73EE-164E-9888-EDB1429CECBE}"/>
                </a:ext>
              </a:extLst>
            </p:cNvPr>
            <p:cNvSpPr/>
            <p:nvPr/>
          </p:nvSpPr>
          <p:spPr>
            <a:xfrm>
              <a:off x="3730488" y="2209745"/>
              <a:ext cx="1796552" cy="807775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144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JackCompiler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76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Decimal-to-binary conversion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4C65ED-CF10-AF49-BB49-00A0E0DFD24D}"/>
              </a:ext>
            </a:extLst>
          </p:cNvPr>
          <p:cNvGrpSpPr/>
          <p:nvPr/>
        </p:nvGrpSpPr>
        <p:grpSpPr>
          <a:xfrm>
            <a:off x="787257" y="1083033"/>
            <a:ext cx="7388011" cy="5431829"/>
            <a:chOff x="787257" y="1083033"/>
            <a:chExt cx="7388011" cy="54318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3735247-37B3-4341-B1CC-FE54881492D4}"/>
                </a:ext>
              </a:extLst>
            </p:cNvPr>
            <p:cNvGrpSpPr/>
            <p:nvPr/>
          </p:nvGrpSpPr>
          <p:grpSpPr>
            <a:xfrm>
              <a:off x="787257" y="1083033"/>
              <a:ext cx="7388011" cy="5431829"/>
              <a:chOff x="787257" y="1083033"/>
              <a:chExt cx="7388011" cy="543182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257" y="1083033"/>
                <a:ext cx="7388011" cy="5183175"/>
              </a:xfrm>
              <a:prstGeom prst="rect">
                <a:avLst/>
              </a:prstGeom>
            </p:spPr>
          </p:pic>
          <p:sp>
            <p:nvSpPr>
              <p:cNvPr id="18" name="Rounded Rectangular Callout 17"/>
              <p:cNvSpPr/>
              <p:nvPr/>
            </p:nvSpPr>
            <p:spPr>
              <a:xfrm>
                <a:off x="1156053" y="4069921"/>
                <a:ext cx="3080281" cy="660650"/>
              </a:xfrm>
              <a:prstGeom prst="wedgeRoundRectCallout">
                <a:avLst>
                  <a:gd name="adj1" fmla="val -31194"/>
                  <a:gd name="adj2" fmla="val -10569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Ins="0" bIns="0" rtlCol="0" anchor="ctr"/>
              <a:lstStyle/>
              <a:p>
                <a:pPr>
                  <a:spcBef>
                    <a:spcPts val="1200"/>
                  </a:spcBef>
                </a:pPr>
                <a:r>
                  <a:rPr lang="en-US" sz="1400" u="sng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Compiled program:</a:t>
                </a:r>
                <a:br>
                  <a:rPr lang="en-US" sz="1400" u="sng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</a:b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Converts </a:t>
                </a:r>
                <a:r>
                  <a:rPr lang="en-US" sz="1100" dirty="0">
                    <a:solidFill>
                      <a:schemeClr val="tx1"/>
                    </a:solidFill>
                    <a:latin typeface="Consolas"/>
                    <a:cs typeface="Consolas"/>
                  </a:rPr>
                  <a:t>RAM[8000]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 to binary, and stores</a:t>
                </a:r>
                <a:b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</a:b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the 16 bits in </a:t>
                </a:r>
                <a:r>
                  <a:rPr lang="en-US" sz="1100" dirty="0">
                    <a:solidFill>
                      <a:schemeClr val="tx1"/>
                    </a:solidFill>
                    <a:latin typeface="Consolas"/>
                    <a:cs typeface="Consolas"/>
                  </a:rPr>
                  <a:t>RAM[8001]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 to </a:t>
                </a:r>
                <a:r>
                  <a:rPr lang="en-US" sz="1100" dirty="0">
                    <a:solidFill>
                      <a:schemeClr val="tx1"/>
                    </a:solidFill>
                    <a:latin typeface="Consolas"/>
                    <a:cs typeface="Consolas"/>
                  </a:rPr>
                  <a:t>RAM[8016]</a:t>
                </a:r>
                <a:endParaRPr lang="en-US" sz="1100" u="sng" dirty="0">
                  <a:solidFill>
                    <a:schemeClr val="tx1"/>
                  </a:solidFill>
                  <a:latin typeface="Consolas"/>
                  <a:cs typeface="Consolas"/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5196016" y="4730571"/>
                <a:ext cx="1443867" cy="1784291"/>
                <a:chOff x="5202195" y="4753770"/>
                <a:chExt cx="1443867" cy="1784291"/>
              </a:xfrm>
            </p:grpSpPr>
            <p:sp>
              <p:nvSpPr>
                <p:cNvPr id="10" name="Rounded Rectangular Callout 9"/>
                <p:cNvSpPr/>
                <p:nvPr/>
              </p:nvSpPr>
              <p:spPr>
                <a:xfrm>
                  <a:off x="5202195" y="5367497"/>
                  <a:ext cx="643330" cy="321968"/>
                </a:xfrm>
                <a:prstGeom prst="wedgeRoundRectCallout">
                  <a:avLst>
                    <a:gd name="adj1" fmla="val 133924"/>
                    <a:gd name="adj2" fmla="val 33998"/>
                    <a:gd name="adj3" fmla="val 1666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>
                    <a:spcBef>
                      <a:spcPts val="1200"/>
                    </a:spcBef>
                  </a:pPr>
                  <a:r>
                    <a:rPr lang="en-US" sz="1600" dirty="0">
                      <a:solidFill>
                        <a:schemeClr val="tx1"/>
                      </a:solidFill>
                      <a:latin typeface="Times New Roman"/>
                      <a:ea typeface="宋体"/>
                      <a:cs typeface="Times New Roman"/>
                    </a:rPr>
                    <a:t> 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output</a:t>
                  </a:r>
                  <a:endParaRPr lang="en-US" sz="1600" u="sng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" name="Left Brace 4"/>
                <p:cNvSpPr/>
                <p:nvPr/>
              </p:nvSpPr>
              <p:spPr>
                <a:xfrm>
                  <a:off x="6401751" y="4753770"/>
                  <a:ext cx="244311" cy="1784291"/>
                </a:xfrm>
                <a:prstGeom prst="leftBrace">
                  <a:avLst>
                    <a:gd name="adj1" fmla="val 58726"/>
                    <a:gd name="adj2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5" name="Rounded Rectangular Callout 14"/>
              <p:cNvSpPr/>
              <p:nvPr/>
            </p:nvSpPr>
            <p:spPr>
              <a:xfrm>
                <a:off x="6401751" y="3422720"/>
                <a:ext cx="1012709" cy="468613"/>
              </a:xfrm>
              <a:prstGeom prst="wedgeRoundRectCallout">
                <a:avLst>
                  <a:gd name="adj1" fmla="val 50768"/>
                  <a:gd name="adj2" fmla="val 217482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0" bIns="0" rtlCol="0" anchor="ctr"/>
              <a:lstStyle/>
              <a:p>
                <a:pPr>
                  <a:spcBef>
                    <a:spcPts val="12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ea typeface="宋体"/>
                    <a:cs typeface="Times New Roman"/>
                  </a:rPr>
                  <a:t>input: </a:t>
                </a:r>
                <a:r>
                  <a:rPr lang="en-US" sz="1100" dirty="0">
                    <a:solidFill>
                      <a:schemeClr val="tx1"/>
                    </a:solidFill>
                    <a:latin typeface="Times New Roman"/>
                    <a:ea typeface="宋体"/>
                    <a:cs typeface="Times New Roman"/>
                  </a:rPr>
                  <a:t>171 =</a:t>
                </a:r>
                <a:r>
                  <a:rPr lang="en-US" sz="11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 (10101011)</a:t>
                </a:r>
                <a:r>
                  <a:rPr lang="en-US" sz="11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  <a:r>
                  <a:rPr lang="en-US" sz="1100" dirty="0">
                    <a:solidFill>
                      <a:schemeClr val="tx1"/>
                    </a:solidFill>
                    <a:latin typeface="Times New Roman"/>
                    <a:ea typeface="宋体"/>
                    <a:cs typeface="Times New Roman"/>
                  </a:rPr>
                  <a:t> </a:t>
                </a:r>
              </a:p>
            </p:txBody>
          </p:sp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C37E2A50-11FD-3349-A79D-8099A0D110E4}"/>
                </a:ext>
              </a:extLst>
            </p:cNvPr>
            <p:cNvSpPr txBox="1">
              <a:spLocks/>
            </p:cNvSpPr>
            <p:nvPr/>
          </p:nvSpPr>
          <p:spPr>
            <a:xfrm>
              <a:off x="4531739" y="2135798"/>
              <a:ext cx="3362195" cy="10777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/>
                <a:t>Tests how your compiler handles: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Expressions </a:t>
              </a:r>
              <a:r>
                <a:rPr lang="en-US" sz="1200" dirty="0"/>
                <a:t>(without arrays or method calls)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Statements: </a:t>
              </a:r>
              <a:r>
                <a:rPr lang="en-US" sz="1100" dirty="0">
                  <a:latin typeface="Consolas"/>
                  <a:cs typeface="Consolas"/>
                </a:rPr>
                <a:t>if</a:t>
              </a:r>
              <a:r>
                <a:rPr lang="en-US" sz="1400" dirty="0"/>
                <a:t>, </a:t>
              </a:r>
              <a:r>
                <a:rPr lang="en-US" sz="1100" dirty="0">
                  <a:latin typeface="Consolas"/>
                  <a:cs typeface="Consolas"/>
                </a:rPr>
                <a:t>while</a:t>
              </a:r>
              <a:r>
                <a:rPr lang="en-US" sz="1400" dirty="0"/>
                <a:t>, </a:t>
              </a:r>
              <a:r>
                <a:rPr lang="en-US" sz="1100" dirty="0">
                  <a:latin typeface="Consolas"/>
                  <a:cs typeface="Consolas"/>
                </a:rPr>
                <a:t>do</a:t>
              </a:r>
              <a:r>
                <a:rPr lang="en-US" sz="1400" dirty="0"/>
                <a:t>, </a:t>
              </a:r>
              <a:r>
                <a:rPr lang="en-US" sz="1100" dirty="0">
                  <a:latin typeface="Consolas"/>
                  <a:cs typeface="Consolas"/>
                </a:rPr>
                <a:t>let</a:t>
              </a:r>
              <a:r>
                <a:rPr lang="en-US" sz="1400" dirty="0"/>
                <a:t>, </a:t>
              </a:r>
              <a:r>
                <a:rPr lang="en-US" sz="1100" dirty="0">
                  <a:latin typeface="Consolas"/>
                  <a:cs typeface="Consolas"/>
                </a:rPr>
                <a:t>return</a:t>
              </a:r>
              <a:endParaRPr lang="en-US" sz="1600" dirty="0"/>
            </a:p>
            <a:p>
              <a:pPr lvl="1"/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604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3">
            <a:extLst>
              <a:ext uri="{FF2B5EF4-FFF2-40B4-BE49-F238E27FC236}">
                <a16:creationId xmlns:a16="http://schemas.microsoft.com/office/drawing/2014/main" id="{C223CBFF-8994-3245-9807-8C7A5DBB5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33" y="1164771"/>
            <a:ext cx="3450994" cy="27785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251999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field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x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y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   static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pointCount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method int distance(Point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other</a:t>
            </a:r>
            <a:r>
              <a:rPr lang="en-US" sz="1100" dirty="0">
                <a:latin typeface="Consolas"/>
                <a:cs typeface="Consolas"/>
              </a:rPr>
              <a:t>) {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var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x</a:t>
            </a:r>
            <a:r>
              <a:rPr lang="en-US" sz="1100" dirty="0">
                <a:latin typeface="Consolas"/>
                <a:cs typeface="Consolas"/>
              </a:rPr>
              <a:t> -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other</a:t>
            </a:r>
            <a:r>
              <a:rPr lang="en-US" sz="1100" dirty="0">
                <a:latin typeface="Consolas"/>
                <a:cs typeface="Consolas"/>
              </a:rPr>
              <a:t>.getx();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 =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y</a:t>
            </a:r>
            <a:r>
              <a:rPr lang="en-US" sz="1100" dirty="0">
                <a:latin typeface="Consolas"/>
                <a:cs typeface="Consolas"/>
              </a:rPr>
              <a:t> -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other</a:t>
            </a:r>
            <a:r>
              <a:rPr lang="en-US" sz="1100" dirty="0">
                <a:latin typeface="Consolas"/>
                <a:cs typeface="Consolas"/>
              </a:rPr>
              <a:t>.gety();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return Math.sqrt((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*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)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*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));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14241" y="3018760"/>
            <a:ext cx="2769759" cy="237221"/>
          </a:xfrm>
          <a:prstGeom prst="roundRect">
            <a:avLst/>
          </a:prstGeom>
          <a:noFill/>
          <a:ln w="1905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8E203-DD64-F441-B74B-9B2F277DB418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87CA71-F2F3-484F-95C9-E205FE9DD4A9}"/>
              </a:ext>
            </a:extLst>
          </p:cNvPr>
          <p:cNvGrpSpPr/>
          <p:nvPr/>
        </p:nvGrpSpPr>
        <p:grpSpPr>
          <a:xfrm>
            <a:off x="709236" y="4308607"/>
            <a:ext cx="7297630" cy="2236510"/>
            <a:chOff x="709236" y="4308607"/>
            <a:chExt cx="7297630" cy="2236510"/>
          </a:xfrm>
        </p:grpSpPr>
        <p:sp>
          <p:nvSpPr>
            <p:cNvPr id="28" name="Rounded Rectangular Callout 27">
              <a:extLst>
                <a:ext uri="{FF2B5EF4-FFF2-40B4-BE49-F238E27FC236}">
                  <a16:creationId xmlns:a16="http://schemas.microsoft.com/office/drawing/2014/main" id="{43A781BC-7F61-9F4B-8689-61BA9B89B125}"/>
                </a:ext>
              </a:extLst>
            </p:cNvPr>
            <p:cNvSpPr/>
            <p:nvPr/>
          </p:nvSpPr>
          <p:spPr>
            <a:xfrm>
              <a:off x="709236" y="4318203"/>
              <a:ext cx="3031621" cy="939714"/>
            </a:xfrm>
            <a:prstGeom prst="wedgeRoundRectCallout">
              <a:avLst>
                <a:gd name="adj1" fmla="val 68399"/>
                <a:gd name="adj2" fmla="val -3002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In order to generate VM code,</a:t>
              </a:r>
              <a:b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compiler must know, for each variable in the program: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5B8501-4B3E-DF4A-8AF4-B77207E9E4D3}"/>
                </a:ext>
              </a:extLst>
            </p:cNvPr>
            <p:cNvSpPr txBox="1"/>
            <p:nvPr/>
          </p:nvSpPr>
          <p:spPr>
            <a:xfrm>
              <a:off x="4384170" y="4308607"/>
              <a:ext cx="3622696" cy="2236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6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Variable properties</a:t>
              </a:r>
              <a:endParaRPr lang="en-US" dirty="0">
                <a:latin typeface="Times New Roman"/>
                <a:cs typeface="Times New Roman"/>
              </a:endParaRPr>
            </a:p>
            <a:p>
              <a:pPr marL="227013" lvl="0" indent="-227013">
                <a:spcBef>
                  <a:spcPts val="600"/>
                </a:spcBef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name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Times New Roman"/>
                  <a:cs typeface="Times New Roman"/>
                </a:rPr>
                <a:t>(identifier)</a:t>
              </a:r>
            </a:p>
            <a:p>
              <a:pPr marL="227013" lvl="0" indent="-227013"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type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200" dirty="0">
                  <a:latin typeface="Consolas"/>
                  <a:cs typeface="Consolas"/>
                </a:rPr>
                <a:t>int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/>
                  <a:cs typeface="Consolas"/>
                </a:rPr>
                <a:t>char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/>
                  <a:cs typeface="Consolas"/>
                </a:rPr>
                <a:t>boolean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sz="1400" dirty="0">
                  <a:latin typeface="Times New Roman"/>
                  <a:cs typeface="Times New Roman"/>
                </a:rPr>
                <a:t>class name)</a:t>
              </a:r>
            </a:p>
            <a:p>
              <a:pPr marL="227013" lvl="0" indent="-227013"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kind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200" dirty="0">
                  <a:latin typeface="Consolas"/>
                  <a:cs typeface="Consolas"/>
                </a:rPr>
                <a:t>field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/>
                  <a:cs typeface="Consolas"/>
                </a:rPr>
                <a:t>static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/>
                  <a:cs typeface="Consolas"/>
                </a:rPr>
                <a:t>local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/>
                  <a:cs typeface="Consolas"/>
                </a:rPr>
                <a:t>argument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  <a:p>
              <a:pPr marL="227013" lvl="0" indent="-227013"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index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Times New Roman"/>
                  <a:cs typeface="Times New Roman"/>
                </a:rPr>
                <a:t>(</a:t>
              </a:r>
              <a:r>
                <a:rPr lang="en-US" sz="1200" dirty="0">
                  <a:latin typeface="Consolas"/>
                  <a:cs typeface="Consolas"/>
                </a:rPr>
                <a:t>0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/>
                  <a:cs typeface="Consolas"/>
                </a:rPr>
                <a:t>1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/>
                  <a:cs typeface="Consolas"/>
                </a:rPr>
                <a:t>2</a:t>
              </a:r>
              <a:r>
                <a:rPr lang="en-US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Times New Roman"/>
                  <a:cs typeface="Times New Roman"/>
                </a:rPr>
                <a:t>...)</a:t>
              </a:r>
            </a:p>
            <a:p>
              <a:pPr marL="227013" lvl="0" indent="-227013"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scope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(class level, subroutine level)</a:t>
              </a:r>
            </a:p>
            <a:p>
              <a:pPr marL="263525" lvl="0" indent="-263525">
                <a:spcBef>
                  <a:spcPts val="1000"/>
                </a:spcBef>
                <a:buFont typeface="Arial"/>
                <a:buChar char="•"/>
              </a:pPr>
              <a:endParaRPr lang="en-US" u="sng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2FCD8F-BD59-5B4E-967D-BC0CAF9F33D2}"/>
              </a:ext>
            </a:extLst>
          </p:cNvPr>
          <p:cNvGrpSpPr/>
          <p:nvPr/>
        </p:nvGrpSpPr>
        <p:grpSpPr>
          <a:xfrm>
            <a:off x="3690531" y="873892"/>
            <a:ext cx="4552620" cy="2904918"/>
            <a:chOff x="3690531" y="873892"/>
            <a:chExt cx="4552620" cy="2904918"/>
          </a:xfrm>
        </p:grpSpPr>
        <p:sp>
          <p:nvSpPr>
            <p:cNvPr id="7" name="TextBox 6"/>
            <p:cNvSpPr txBox="1"/>
            <p:nvPr/>
          </p:nvSpPr>
          <p:spPr>
            <a:xfrm>
              <a:off x="4916943" y="873892"/>
              <a:ext cx="2979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spcBef>
                  <a:spcPts val="1000"/>
                </a:spcBef>
                <a:defRPr sz="1600">
                  <a:latin typeface="Times New Roman"/>
                  <a:cs typeface="Times New Roman"/>
                </a:defRPr>
              </a:lvl1pPr>
            </a:lstStyle>
            <a:p>
              <a:r>
                <a:rPr lang="en-US" sz="1400" dirty="0"/>
                <a:t>VM code</a:t>
              </a:r>
              <a:r>
                <a:rPr lang="en-US" sz="1200" dirty="0"/>
                <a:t> (generated by the compiler)</a:t>
              </a:r>
              <a:endParaRPr lang="en-US" sz="1400" dirty="0"/>
            </a:p>
          </p:txBody>
        </p:sp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5018016" y="1164771"/>
              <a:ext cx="3225135" cy="26140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</a:rPr>
                <a:t>...</a:t>
              </a:r>
            </a:p>
            <a:p>
              <a:pPr>
                <a:spcBef>
                  <a:spcPts val="300"/>
                </a:spcBef>
              </a:pPr>
              <a:r>
                <a:rPr lang="en-US" sz="11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//</a:t>
              </a:r>
              <a:r>
                <a:rPr lang="en-US" sz="1100" b="1" dirty="0">
                  <a:latin typeface="Consolas"/>
                  <a:ea typeface="宋体"/>
                </a:rPr>
                <a:t> return Math.sqrt((dx*dx) + (dy*dy));</a:t>
              </a:r>
            </a:p>
            <a:p>
              <a:pPr>
                <a:spcBef>
                  <a:spcPts val="300"/>
                </a:spcBef>
              </a:pPr>
              <a:r>
                <a:rPr lang="en-US" sz="1100" dirty="0">
                  <a:latin typeface="Consolas"/>
                  <a:ea typeface="宋体"/>
                </a:rPr>
                <a:t>push local 0</a:t>
              </a:r>
            </a:p>
            <a:p>
              <a:pPr>
                <a:spcBef>
                  <a:spcPts val="300"/>
                </a:spcBef>
              </a:pPr>
              <a:r>
                <a:rPr lang="en-US" sz="1100" dirty="0">
                  <a:latin typeface="Consolas"/>
                  <a:ea typeface="宋体"/>
                </a:rPr>
                <a:t>push local 0</a:t>
              </a:r>
            </a:p>
            <a:p>
              <a:pPr>
                <a:spcBef>
                  <a:spcPts val="300"/>
                </a:spcBef>
              </a:pPr>
              <a:r>
                <a:rPr lang="en-US" sz="1100" dirty="0">
                  <a:latin typeface="Consolas"/>
                  <a:ea typeface="宋体"/>
                </a:rPr>
                <a:t>call Math.multiply 2</a:t>
              </a:r>
            </a:p>
            <a:p>
              <a:pPr>
                <a:spcBef>
                  <a:spcPts val="300"/>
                </a:spcBef>
              </a:pPr>
              <a:r>
                <a:rPr lang="en-US" sz="1100" dirty="0">
                  <a:latin typeface="Consolas"/>
                  <a:ea typeface="宋体"/>
                </a:rPr>
                <a:t>push local 1</a:t>
              </a:r>
            </a:p>
            <a:p>
              <a:pPr>
                <a:spcBef>
                  <a:spcPts val="300"/>
                </a:spcBef>
              </a:pPr>
              <a:r>
                <a:rPr lang="en-US" sz="1100" dirty="0">
                  <a:latin typeface="Consolas"/>
                  <a:ea typeface="宋体"/>
                </a:rPr>
                <a:t>push local 1</a:t>
              </a:r>
            </a:p>
            <a:p>
              <a:pPr>
                <a:spcBef>
                  <a:spcPts val="300"/>
                </a:spcBef>
              </a:pPr>
              <a:r>
                <a:rPr lang="en-US" sz="1100" dirty="0">
                  <a:latin typeface="Consolas"/>
                  <a:ea typeface="宋体"/>
                </a:rPr>
                <a:t>call Math.multiply 2</a:t>
              </a:r>
            </a:p>
            <a:p>
              <a:pPr>
                <a:spcBef>
                  <a:spcPts val="300"/>
                </a:spcBef>
              </a:pPr>
              <a:r>
                <a:rPr lang="en-US" sz="1100" dirty="0">
                  <a:latin typeface="Consolas"/>
                  <a:ea typeface="宋体"/>
                </a:rPr>
                <a:t>add</a:t>
              </a:r>
            </a:p>
            <a:p>
              <a:pPr>
                <a:spcBef>
                  <a:spcPts val="300"/>
                </a:spcBef>
              </a:pPr>
              <a:r>
                <a:rPr lang="en-US" sz="1100" dirty="0">
                  <a:latin typeface="Consolas"/>
                  <a:ea typeface="宋体"/>
                </a:rPr>
                <a:t>call Math.sqrt 1</a:t>
              </a:r>
            </a:p>
            <a:p>
              <a:pPr>
                <a:spcBef>
                  <a:spcPts val="300"/>
                </a:spcBef>
              </a:pPr>
              <a:r>
                <a:rPr lang="en-US" sz="1100" dirty="0">
                  <a:latin typeface="Consolas"/>
                  <a:ea typeface="宋体"/>
                </a:rPr>
                <a:t>return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宋体"/>
                </a:rPr>
                <a:t>...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690531" y="2168972"/>
              <a:ext cx="1327485" cy="844555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108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compiler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550CA8-C013-0BF5-C8FC-FE99FB2EBB59}"/>
              </a:ext>
            </a:extLst>
          </p:cNvPr>
          <p:cNvSpPr txBox="1"/>
          <p:nvPr/>
        </p:nvSpPr>
        <p:spPr>
          <a:xfrm>
            <a:off x="438829" y="873891"/>
            <a:ext cx="249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286460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Decimal-to-binary conversion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60560" y="44399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58697" y="4998801"/>
            <a:ext cx="7287057" cy="1682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Tests how your compiler handles: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Expressions </a:t>
            </a:r>
            <a:r>
              <a:rPr lang="en-US" sz="1400" dirty="0"/>
              <a:t>(without arrays, without method calls)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Statements: </a:t>
            </a:r>
            <a:r>
              <a:rPr lang="en-US" sz="1200" dirty="0">
                <a:latin typeface="Consolas"/>
                <a:cs typeface="Consolas"/>
              </a:rPr>
              <a:t>if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while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do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let</a:t>
            </a:r>
            <a:r>
              <a:rPr lang="en-US" sz="1600" dirty="0"/>
              <a:t>, </a:t>
            </a:r>
            <a:r>
              <a:rPr lang="en-US" sz="1200" dirty="0">
                <a:latin typeface="Consolas"/>
                <a:cs typeface="Consolas"/>
              </a:rPr>
              <a:t>return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77973C15-C38D-96CD-A8D4-BEACDB95A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40030"/>
            <a:ext cx="6347013" cy="37458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97200" rIns="93600" bIns="972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class Main {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  // Converts RAM[8000] to binary, putting the resulting bits in RAM[8001]..RAM[8016]  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  </a:t>
            </a:r>
            <a:r>
              <a:rPr lang="en-US" sz="1000" dirty="0">
                <a:latin typeface="Consolas"/>
                <a:cs typeface="Consolas"/>
              </a:rPr>
              <a:t>function void main() {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   var int value;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 </a:t>
            </a:r>
            <a:r>
              <a:rPr lang="he-IL" sz="1000" dirty="0">
                <a:latin typeface="Consolas"/>
                <a:cs typeface="Consolas"/>
              </a:rPr>
              <a:t>  </a:t>
            </a:r>
            <a:r>
              <a:rPr lang="en-US" sz="1000" dirty="0">
                <a:latin typeface="Consolas"/>
                <a:cs typeface="Consolas"/>
              </a:rPr>
              <a:t>do Main.</a:t>
            </a:r>
            <a:r>
              <a:rPr lang="en-US" sz="1000">
                <a:latin typeface="Consolas"/>
                <a:cs typeface="Consolas"/>
              </a:rPr>
              <a:t>fillMemory</a:t>
            </a:r>
            <a:r>
              <a:rPr lang="en-US" sz="1000" dirty="0">
                <a:latin typeface="Consolas"/>
                <a:cs typeface="Consolas"/>
              </a:rPr>
              <a:t>(8001, 16, -1);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// sets RAM[8001]..RAM[8016] to -1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   let value = Memory.peek(8000); 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// gets the input from RAM[8000]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	</a:t>
            </a:r>
            <a:r>
              <a:rPr lang="he-IL" sz="1000" dirty="0">
                <a:latin typeface="Consolas"/>
                <a:cs typeface="Consolas"/>
              </a:rPr>
              <a:t>  </a:t>
            </a:r>
            <a:r>
              <a:rPr lang="en-US" sz="1000" dirty="0">
                <a:latin typeface="Consolas"/>
                <a:cs typeface="Consolas"/>
              </a:rPr>
              <a:t>do Main.convert(value);         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// performs the conversion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 </a:t>
            </a:r>
            <a:r>
              <a:rPr lang="he-IL" sz="1000" dirty="0">
                <a:latin typeface="Consolas"/>
                <a:cs typeface="Consolas"/>
              </a:rPr>
              <a:t>  </a:t>
            </a:r>
            <a:r>
              <a:rPr lang="en-US" sz="1000" dirty="0">
                <a:latin typeface="Consolas"/>
                <a:cs typeface="Consolas"/>
              </a:rPr>
              <a:t>return;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}</a:t>
            </a:r>
          </a:p>
          <a:p>
            <a:pPr>
              <a:spcBef>
                <a:spcPts val="300"/>
              </a:spcBef>
              <a:defRPr/>
            </a:pPr>
            <a:endParaRPr lang="en-US" sz="1000" dirty="0"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// Fills 'length' consecutive memory locations with 'value’,</a:t>
            </a:r>
          </a:p>
          <a:p>
            <a:pPr>
              <a:defRPr/>
            </a:pP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   // starting at 'startAddress’.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function void fillMemory(int startAddress, int length, int value) { </a:t>
            </a:r>
            <a:r>
              <a:rPr lang="en-US" sz="10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  <a:r>
              <a:rPr lang="en-US" sz="1000" dirty="0">
                <a:latin typeface="Consolas"/>
                <a:cs typeface="Consolas"/>
              </a:rPr>
              <a:t> }</a:t>
            </a:r>
          </a:p>
          <a:p>
            <a:pPr>
              <a:spcBef>
                <a:spcPts val="300"/>
              </a:spcBef>
              <a:defRPr/>
            </a:pPr>
            <a:endParaRPr lang="en-US" sz="1000" dirty="0"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// Converts the value to binary, and puts the result in RAM[8001]..RAM[8016] */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function void convert(int value) { </a:t>
            </a:r>
            <a:r>
              <a:rPr lang="en-US" sz="10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  <a:r>
              <a:rPr lang="en-US" sz="1000" dirty="0">
                <a:latin typeface="Consolas"/>
                <a:cs typeface="Consolas"/>
              </a:rPr>
              <a:t> }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 </a:t>
            </a: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// Some more private functions (</a:t>
            </a:r>
            <a:r>
              <a:rPr lang="en-US" sz="10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omitted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)</a:t>
            </a:r>
            <a:endParaRPr lang="en-US" sz="1000" dirty="0">
              <a:latin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9579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Decimal-to-binary conversion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69B3AA-8E03-3244-97AB-4CD5EA51C7A1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FEF3EA-29A5-364E-B8E7-DFE2D335AECE}"/>
              </a:ext>
            </a:extLst>
          </p:cNvPr>
          <p:cNvSpPr txBox="1">
            <a:spLocks/>
          </p:cNvSpPr>
          <p:nvPr/>
        </p:nvSpPr>
        <p:spPr>
          <a:xfrm>
            <a:off x="838200" y="5199451"/>
            <a:ext cx="7383905" cy="1387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u="sng" dirty="0"/>
              <a:t>Testing tips: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/>
              <a:t>Use the “binocular” control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/>
              <a:t>Note that the “rewind” control erases the RAM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/>
              <a:t>Note that you cannot enter input into the RAM in “no animation” mode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/>
              <a:t>To see the program’s results (RAM state), click the “stop”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2680D-36E6-684A-B826-B194DF626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5299"/>
            <a:ext cx="5934002" cy="4163092"/>
          </a:xfrm>
          <a:prstGeom prst="rect">
            <a:avLst/>
          </a:prstGeom>
          <a:ln>
            <a:solidFill>
              <a:srgbClr val="293973"/>
            </a:solidFill>
          </a:ln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522FA7F-DB1B-5C43-B72A-09D12AB669AB}"/>
              </a:ext>
            </a:extLst>
          </p:cNvPr>
          <p:cNvGrpSpPr/>
          <p:nvPr/>
        </p:nvGrpSpPr>
        <p:grpSpPr>
          <a:xfrm>
            <a:off x="1314689" y="1815371"/>
            <a:ext cx="5627874" cy="1368625"/>
            <a:chOff x="1954878" y="3246551"/>
            <a:chExt cx="5627874" cy="1368625"/>
          </a:xfrm>
        </p:grpSpPr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423B862E-E30F-AF43-ACA2-DE47B448C79B}"/>
                </a:ext>
              </a:extLst>
            </p:cNvPr>
            <p:cNvSpPr/>
            <p:nvPr/>
          </p:nvSpPr>
          <p:spPr>
            <a:xfrm>
              <a:off x="6747176" y="4225991"/>
              <a:ext cx="835576" cy="389185"/>
            </a:xfrm>
            <a:prstGeom prst="wedgeRoundRectCallout">
              <a:avLst>
                <a:gd name="adj1" fmla="val 7041"/>
                <a:gd name="adj2" fmla="val 11843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>
                <a:spcBef>
                  <a:spcPts val="1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 binocular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274C064E-466C-4D40-8966-52DF35C8BF73}"/>
                </a:ext>
              </a:extLst>
            </p:cNvPr>
            <p:cNvSpPr/>
            <p:nvPr/>
          </p:nvSpPr>
          <p:spPr>
            <a:xfrm>
              <a:off x="2813259" y="3246551"/>
              <a:ext cx="676958" cy="373609"/>
            </a:xfrm>
            <a:prstGeom prst="wedgeRoundRectCallout">
              <a:avLst>
                <a:gd name="adj1" fmla="val -69152"/>
                <a:gd name="adj2" fmla="val -12769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>
                <a:spcBef>
                  <a:spcPts val="1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 rewind</a:t>
              </a:r>
            </a:p>
          </p:txBody>
        </p:sp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F97067BE-EDF8-8F43-A25A-BC2C65DA7327}"/>
                </a:ext>
              </a:extLst>
            </p:cNvPr>
            <p:cNvSpPr/>
            <p:nvPr/>
          </p:nvSpPr>
          <p:spPr>
            <a:xfrm>
              <a:off x="1954878" y="3286631"/>
              <a:ext cx="602309" cy="313129"/>
            </a:xfrm>
            <a:prstGeom prst="wedgeRoundRectCallout">
              <a:avLst>
                <a:gd name="adj1" fmla="val 20955"/>
                <a:gd name="adj2" fmla="val -16655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>
                <a:spcBef>
                  <a:spcPts val="1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stop</a:t>
              </a:r>
              <a:endParaRPr lang="en-US" sz="1200" u="sng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Rounded Rectangular Callout 17">
              <a:extLst>
                <a:ext uri="{FF2B5EF4-FFF2-40B4-BE49-F238E27FC236}">
                  <a16:creationId xmlns:a16="http://schemas.microsoft.com/office/drawing/2014/main" id="{3065A7FB-97CF-B740-A8E1-D679542F5308}"/>
                </a:ext>
              </a:extLst>
            </p:cNvPr>
            <p:cNvSpPr/>
            <p:nvPr/>
          </p:nvSpPr>
          <p:spPr>
            <a:xfrm>
              <a:off x="3864130" y="3295271"/>
              <a:ext cx="749176" cy="437209"/>
            </a:xfrm>
            <a:prstGeom prst="wedgeRoundRectCallout">
              <a:avLst>
                <a:gd name="adj1" fmla="val 1037"/>
                <a:gd name="adj2" fmla="val -13926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>
                <a:spcBef>
                  <a:spcPts val="1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 animate</a:t>
              </a:r>
              <a:br>
                <a:rPr lang="en-US" sz="12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</a:br>
              <a:r>
                <a:rPr lang="en-US" sz="12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4779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Square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92860" y="1301172"/>
            <a:ext cx="3654359" cy="1866240"/>
            <a:chOff x="5606305" y="2691319"/>
            <a:chExt cx="2727234" cy="155179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6305" y="2691319"/>
              <a:ext cx="2727234" cy="1551791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5" name="Straight Arrow Connector 14"/>
            <p:cNvCxnSpPr/>
            <p:nvPr/>
          </p:nvCxnSpPr>
          <p:spPr>
            <a:xfrm flipH="1" flipV="1">
              <a:off x="7108693" y="2965183"/>
              <a:ext cx="7352" cy="1842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132002" y="3794604"/>
              <a:ext cx="3597" cy="1984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7419122" y="3449517"/>
              <a:ext cx="190032" cy="29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635127" y="3459596"/>
              <a:ext cx="193767" cy="6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748437" y="1309812"/>
            <a:ext cx="3688917" cy="1823040"/>
            <a:chOff x="734325" y="1140480"/>
            <a:chExt cx="3688917" cy="1823040"/>
          </a:xfrm>
        </p:grpSpPr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867576" y="1360174"/>
              <a:ext cx="3426082" cy="111950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ea typeface="宋体"/>
                </a:rPr>
                <a:t>When the game starts, a black square is displayed at the top left of the screen:</a:t>
              </a:r>
            </a:p>
            <a:p>
              <a:pPr marL="0" indent="0">
                <a:spcBef>
                  <a:spcPts val="0"/>
                </a:spcBef>
                <a:buNone/>
              </a:pPr>
              <a:endParaRPr lang="en-US" sz="1600" dirty="0"/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-US" sz="1600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34325" y="1140480"/>
              <a:ext cx="3688917" cy="1823040"/>
              <a:chOff x="2522631" y="1036800"/>
              <a:chExt cx="3878978" cy="214272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522631" y="1036800"/>
                <a:ext cx="3878978" cy="2142720"/>
                <a:chOff x="5606305" y="2691319"/>
                <a:chExt cx="2727234" cy="1551791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6305" y="2691319"/>
                  <a:ext cx="2727234" cy="155179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cxnSp>
              <p:nvCxnSpPr>
                <p:cNvPr id="29" name="Straight Arrow Connector 28"/>
                <p:cNvCxnSpPr/>
                <p:nvPr/>
              </p:nvCxnSpPr>
              <p:spPr>
                <a:xfrm flipH="1" flipV="1">
                  <a:off x="7108693" y="2965183"/>
                  <a:ext cx="7352" cy="18423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7132002" y="3794604"/>
                  <a:ext cx="3597" cy="19844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7419122" y="3449517"/>
                  <a:ext cx="190032" cy="297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flipH="1">
                  <a:off x="6635127" y="3459596"/>
                  <a:ext cx="193767" cy="68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Rectangle 23"/>
              <p:cNvSpPr/>
              <p:nvPr/>
            </p:nvSpPr>
            <p:spPr>
              <a:xfrm>
                <a:off x="3740752" y="1313280"/>
                <a:ext cx="2012922" cy="1546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588642" y="1111440"/>
                <a:ext cx="322751" cy="3141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Rounded Rectangular Callout 21"/>
            <p:cNvSpPr/>
            <p:nvPr/>
          </p:nvSpPr>
          <p:spPr>
            <a:xfrm>
              <a:off x="1570279" y="1529787"/>
              <a:ext cx="2037829" cy="716614"/>
            </a:xfrm>
            <a:prstGeom prst="wedgeRoundRectCallout">
              <a:avLst>
                <a:gd name="adj1" fmla="val -64621"/>
                <a:gd name="adj2" fmla="val -4895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 When the game starts,</a:t>
              </a:r>
              <a:br>
                <a:rPr lang="en-US" sz="14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/>
                  <a:ea typeface="宋体"/>
                  <a:cs typeface="Times New Roman"/>
                </a:rPr>
                <a:t>a black square appears at the top left of the screen.</a:t>
              </a:r>
            </a:p>
          </p:txBody>
        </p: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881688" y="3772702"/>
            <a:ext cx="7601912" cy="2363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Tests how your compiler handles object-oriented features of the Jack language: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Constructors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Methods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Expressions that include method calls. </a:t>
            </a:r>
          </a:p>
          <a:p>
            <a:pPr lvl="1"/>
            <a:endParaRPr lang="en-US" dirty="0"/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D12E44F-EB7F-2C4B-9C68-68880B20DD0E}"/>
              </a:ext>
            </a:extLst>
          </p:cNvPr>
          <p:cNvSpPr/>
          <p:nvPr/>
        </p:nvSpPr>
        <p:spPr>
          <a:xfrm>
            <a:off x="4796278" y="1676329"/>
            <a:ext cx="931995" cy="1115926"/>
          </a:xfrm>
          <a:prstGeom prst="wedgeRoundRectCallout">
            <a:avLst>
              <a:gd name="adj1" fmla="val 68001"/>
              <a:gd name="adj2" fmla="val 197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</a:pPr>
            <a:r>
              <a:rPr lang="en-US" sz="1400" dirty="0">
                <a:solidFill>
                  <a:schemeClr val="tx1"/>
                </a:solidFill>
                <a:latin typeface="Times New Roman"/>
                <a:ea typeface="宋体"/>
                <a:cs typeface="Times New Roman"/>
              </a:rPr>
              <a:t> The user can then move and resize the square</a:t>
            </a:r>
          </a:p>
        </p:txBody>
      </p:sp>
    </p:spTree>
    <p:extLst>
      <p:ext uri="{BB962C8B-B14F-4D97-AF65-F5344CB8AC3E}">
        <p14:creationId xmlns:p14="http://schemas.microsoft.com/office/powerpoint/2010/main" val="37355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Square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095999" y="353370"/>
            <a:ext cx="2040059" cy="1128298"/>
            <a:chOff x="5606305" y="2691319"/>
            <a:chExt cx="2727234" cy="155179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6305" y="2691319"/>
              <a:ext cx="2727234" cy="1551791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21" name="Straight Arrow Connector 20"/>
            <p:cNvCxnSpPr/>
            <p:nvPr/>
          </p:nvCxnSpPr>
          <p:spPr>
            <a:xfrm flipH="1" flipV="1">
              <a:off x="7108693" y="2965183"/>
              <a:ext cx="7352" cy="1842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132002" y="3794604"/>
              <a:ext cx="3597" cy="1984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7419122" y="3449517"/>
              <a:ext cx="190032" cy="29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635127" y="3459596"/>
              <a:ext cx="193767" cy="6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693696" y="911980"/>
            <a:ext cx="5092227" cy="5529723"/>
            <a:chOff x="721918" y="1010757"/>
            <a:chExt cx="5092227" cy="5529723"/>
          </a:xfrm>
        </p:grpSpPr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810623" y="1274335"/>
              <a:ext cx="5003522" cy="52661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Represents a graphical square object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class Square {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Constructs a new square with a given location and size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constructor Square new(int Ax, int Ay, int Asize)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Disposes this square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dispose()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Draws the square on the screen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draw()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Erases the square from the screen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erase() 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Increments the square’s size by 2 pixels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incSize()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Decrements the square’s size by 2 pixels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decSize()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Moves up by 2 pixels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moveUp()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Moves down by 2 pixels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moveDown()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/** Moves left by 2 pixels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moveLeft()</a:t>
              </a:r>
            </a:p>
            <a:p>
              <a:endParaRPr lang="en-US" sz="1000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/** Moves right by 2 pixels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moveRight()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}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endParaRPr lang="en-US" sz="1000" dirty="0">
                <a:latin typeface="Consolas"/>
                <a:cs typeface="Consolas"/>
              </a:endParaRPr>
            </a:p>
            <a:p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1918" y="1010757"/>
              <a:ext cx="5046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Consolas"/>
                  <a:cs typeface="Consolas"/>
                </a:rPr>
                <a:t>projects/11/Square/Square.jack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(showing only method signatures)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26766" y="2071514"/>
            <a:ext cx="3826534" cy="4073031"/>
            <a:chOff x="1868836" y="1765105"/>
            <a:chExt cx="3826534" cy="4073031"/>
          </a:xfrm>
        </p:grpSpPr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1962267" y="2029132"/>
              <a:ext cx="3733103" cy="38090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Represents a square game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class SquareGame {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field Square square;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the square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field int direction;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the square’s direction: </a:t>
              </a: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                     // 0=none, 1=up, 2=down,</a:t>
              </a: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                     // 3=left, 4=right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/** Constructs a new Square Game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constructor SquareGame new() {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let square = Square.new(0, 0, 30);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let direction = 0;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return this;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}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/** Disposes this game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method void dispose() {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do square.dispose();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do Memory.deAlloc(this);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return;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}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...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868836" y="1765105"/>
              <a:ext cx="242169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/>
                  <a:cs typeface="Consolas"/>
                </a:rPr>
                <a:t>SquareGame.jack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59561" y="4240043"/>
            <a:ext cx="3297139" cy="2460630"/>
            <a:chOff x="4211854" y="3201881"/>
            <a:chExt cx="3297139" cy="2460630"/>
          </a:xfrm>
        </p:grpSpPr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4211854" y="3201881"/>
              <a:ext cx="116858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/>
                  <a:cs typeface="Consolas"/>
                </a:rPr>
                <a:t>Main.jack</a:t>
              </a:r>
            </a:p>
          </p:txBody>
        </p:sp>
        <p:sp>
          <p:nvSpPr>
            <p:cNvPr id="15" name="Text Box 3"/>
            <p:cNvSpPr txBox="1">
              <a:spLocks noChangeArrowheads="1"/>
            </p:cNvSpPr>
            <p:nvPr/>
          </p:nvSpPr>
          <p:spPr bwMode="auto">
            <a:xfrm>
              <a:off x="4262376" y="3468465"/>
              <a:ext cx="3246617" cy="21940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Main class of the square game.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class Main {</a:t>
              </a:r>
            </a:p>
            <a:p>
              <a:endParaRPr lang="en-US" sz="1000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/** Initializes and starts a new game */    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function void main() {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var SquareGame game;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   let game = SquareGame.new();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do game.run();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	  do game.dispose();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return;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}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Average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60560" y="44399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9AA468-42FF-1C43-95F3-2FA25E6DBEFD}"/>
              </a:ext>
            </a:extLst>
          </p:cNvPr>
          <p:cNvGrpSpPr/>
          <p:nvPr/>
        </p:nvGrpSpPr>
        <p:grpSpPr>
          <a:xfrm>
            <a:off x="791239" y="975361"/>
            <a:ext cx="7529801" cy="5031739"/>
            <a:chOff x="791239" y="975361"/>
            <a:chExt cx="7529801" cy="5031739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791239" y="975361"/>
              <a:ext cx="4784061" cy="50317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lnSpc>
                  <a:spcPts val="1220"/>
                </a:lnSpc>
                <a:spcBef>
                  <a:spcPts val="300"/>
                </a:spcBef>
                <a:defRPr/>
              </a:pP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Computes the average of a sequence of integers */</a:t>
              </a:r>
            </a:p>
            <a:p>
              <a:pPr algn="just">
                <a:lnSpc>
                  <a:spcPts val="1220"/>
                </a:lnSpc>
                <a:spcBef>
                  <a:spcPts val="3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class Main {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function void main() {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var Array a;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var int length;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var int i, sum;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let length = Keyboard.readInt("How many numbers? ");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let a = Array.new(length);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let i = 0;</a:t>
              </a:r>
            </a:p>
            <a:p>
              <a:pPr algn="just">
                <a:spcBef>
                  <a:spcPts val="100"/>
                </a:spcBef>
                <a:defRPr/>
              </a:pPr>
              <a:endParaRPr lang="en-US" sz="1000" dirty="0">
                <a:latin typeface="Consolas"/>
                <a:cs typeface="Consolas"/>
              </a:endParaRP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while (i &lt; length) {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	     let a[i] = Keyboard.readInt("Enter the next number: ");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	     let i = i + 1;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}</a:t>
              </a:r>
            </a:p>
            <a:p>
              <a:pPr algn="just">
                <a:spcBef>
                  <a:spcPts val="100"/>
                </a:spcBef>
                <a:defRPr/>
              </a:pPr>
              <a:endParaRPr lang="en-US" sz="1000" dirty="0">
                <a:latin typeface="Consolas"/>
                <a:cs typeface="Consolas"/>
              </a:endParaRP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let i = 0; let sum = 0;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	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	  while (i &lt; length) {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  let sum = sum + a[i];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	    let i = i + 1;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	  }</a:t>
              </a:r>
            </a:p>
            <a:p>
              <a:pPr algn="just">
                <a:spcBef>
                  <a:spcPts val="100"/>
                </a:spcBef>
                <a:defRPr/>
              </a:pPr>
              <a:endParaRPr lang="en-US" sz="1000" dirty="0">
                <a:latin typeface="Consolas"/>
                <a:cs typeface="Consolas"/>
              </a:endParaRP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do Output.printString("The average is: ");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do Output.printInt(sum / length);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do Output.println();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   return;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   }</a:t>
              </a:r>
            </a:p>
            <a:p>
              <a:pPr algn="just">
                <a:lnSpc>
                  <a:spcPts val="1220"/>
                </a:lnSpc>
                <a:spcBef>
                  <a:spcPts val="300"/>
                </a:spcBef>
                <a:defRPr/>
              </a:pPr>
              <a:r>
                <a:rPr lang="en-US" sz="1000" dirty="0">
                  <a:latin typeface="Consolas"/>
                  <a:cs typeface="Consolas"/>
                </a:rPr>
                <a:t>}</a:t>
              </a: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6096000" y="1327006"/>
              <a:ext cx="1993697" cy="16828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n-US" sz="1800" dirty="0"/>
                <a:t>Tests how your compiler handles:</a:t>
              </a:r>
            </a:p>
            <a:p>
              <a:pPr>
                <a:spcBef>
                  <a:spcPts val="1200"/>
                </a:spcBef>
              </a:pPr>
              <a:r>
                <a:rPr lang="en-US" sz="1600" dirty="0"/>
                <a:t>Arrays</a:t>
              </a:r>
            </a:p>
            <a:p>
              <a:pPr>
                <a:spcBef>
                  <a:spcPts val="1200"/>
                </a:spcBef>
              </a:pPr>
              <a:r>
                <a:rPr lang="en-US" sz="1600" dirty="0"/>
                <a:t>Strings</a:t>
              </a:r>
              <a:endParaRPr lang="en-US" sz="1400" dirty="0">
                <a:latin typeface="Consolas"/>
                <a:cs typeface="Consolas"/>
              </a:endParaRPr>
            </a:p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endParaRPr lang="en-US" sz="2000" dirty="0"/>
            </a:p>
            <a:p>
              <a:pPr lvl="1"/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-1" r="36462" b="60204"/>
            <a:stretch/>
          </p:blipFill>
          <p:spPr>
            <a:xfrm>
              <a:off x="4562582" y="4310170"/>
              <a:ext cx="3758458" cy="13309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9785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Pong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027489-B3A9-0445-98F8-D0C10FEAE0DB}"/>
              </a:ext>
            </a:extLst>
          </p:cNvPr>
          <p:cNvGrpSpPr/>
          <p:nvPr/>
        </p:nvGrpSpPr>
        <p:grpSpPr>
          <a:xfrm>
            <a:off x="1171222" y="1537916"/>
            <a:ext cx="7464777" cy="4233529"/>
            <a:chOff x="1171222" y="1537916"/>
            <a:chExt cx="7464777" cy="4233529"/>
          </a:xfrm>
        </p:grpSpPr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1171222" y="4706616"/>
              <a:ext cx="7464777" cy="106482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Tests how your compiler handles a complete object-oriented application, including the handling of objects and static variables.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8055" y="1537916"/>
              <a:ext cx="5157611" cy="267142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B63FC9-16A6-314C-8A30-AEFC65B3D253}"/>
                </a:ext>
              </a:extLst>
            </p:cNvPr>
            <p:cNvGrpSpPr/>
            <p:nvPr/>
          </p:nvGrpSpPr>
          <p:grpSpPr>
            <a:xfrm>
              <a:off x="5238084" y="1730379"/>
              <a:ext cx="2792223" cy="1978021"/>
              <a:chOff x="5238084" y="1730379"/>
              <a:chExt cx="2792223" cy="1978021"/>
            </a:xfrm>
          </p:grpSpPr>
          <p:sp>
            <p:nvSpPr>
              <p:cNvPr id="6" name="Rounded Rectangular Callout 5"/>
              <p:cNvSpPr/>
              <p:nvPr/>
            </p:nvSpPr>
            <p:spPr>
              <a:xfrm>
                <a:off x="5238084" y="2509965"/>
                <a:ext cx="603915" cy="303574"/>
              </a:xfrm>
              <a:prstGeom prst="wedgeRoundRectCallout">
                <a:avLst>
                  <a:gd name="adj1" fmla="val -88886"/>
                  <a:gd name="adj2" fmla="val 76552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ea typeface="宋体"/>
                    <a:cs typeface="Times New Roman"/>
                  </a:rPr>
                  <a:t> ball</a:t>
                </a:r>
              </a:p>
            </p:txBody>
          </p:sp>
          <p:sp>
            <p:nvSpPr>
              <p:cNvPr id="7" name="Rounded Rectangular Callout 6"/>
              <p:cNvSpPr/>
              <p:nvPr/>
            </p:nvSpPr>
            <p:spPr>
              <a:xfrm>
                <a:off x="5439331" y="3404826"/>
                <a:ext cx="603915" cy="303574"/>
              </a:xfrm>
              <a:prstGeom prst="wedgeRoundRectCallout">
                <a:avLst>
                  <a:gd name="adj1" fmla="val -88886"/>
                  <a:gd name="adj2" fmla="val 76552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ea typeface="宋体"/>
                    <a:cs typeface="Times New Roman"/>
                  </a:rPr>
                  <a:t>bat</a:t>
                </a:r>
              </a:p>
            </p:txBody>
          </p:sp>
          <p:sp>
            <p:nvSpPr>
              <p:cNvPr id="8" name="Rounded Rectangular Callout 7"/>
              <p:cNvSpPr/>
              <p:nvPr/>
            </p:nvSpPr>
            <p:spPr>
              <a:xfrm>
                <a:off x="7105961" y="1730379"/>
                <a:ext cx="924346" cy="545851"/>
              </a:xfrm>
              <a:prstGeom prst="wedgeRoundRectCallout">
                <a:avLst>
                  <a:gd name="adj1" fmla="val -139616"/>
                  <a:gd name="adj2" fmla="val 7441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</a:pP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ea typeface="宋体"/>
                    <a:cs typeface="Times New Roman"/>
                  </a:rPr>
                  <a:t>pong game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97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Pong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95356" y="967049"/>
            <a:ext cx="4279578" cy="5148391"/>
            <a:chOff x="695356" y="843562"/>
            <a:chExt cx="4279578" cy="5148391"/>
          </a:xfrm>
        </p:grpSpPr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782401" y="1175558"/>
              <a:ext cx="4192533" cy="481639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A graphic ball, with methods for drawing, erasing</a:t>
              </a: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* and moving on the screen. */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class Ball {</a:t>
              </a:r>
            </a:p>
            <a:p>
              <a:endParaRPr lang="en-US" sz="1000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 // Ball's screen location (in pixels)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field int x, y;</a:t>
              </a:r>
            </a:p>
            <a:p>
              <a:endParaRPr lang="en-US" sz="1000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 // Distance from last destination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field int lengthx, lengthy;</a:t>
              </a:r>
            </a:p>
            <a:p>
              <a:endParaRPr lang="en-US" sz="10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Used for straight line movement computation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field int d, straightD, diagonalD;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field boolean invert, positivex, positivey;</a:t>
              </a:r>
            </a:p>
            <a:p>
              <a:endParaRPr lang="en-US" sz="10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Locations of walls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field int leftWall, rightWall, topWall, bottomWall;</a:t>
              </a:r>
            </a:p>
            <a:p>
              <a:endParaRPr lang="en-US" sz="1000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 // last wall that the ball was bounced from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field int wall;</a:t>
              </a:r>
            </a:p>
            <a:p>
              <a:endParaRPr lang="en-US" sz="10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Constructs a new Ball with an initial ball</a:t>
              </a: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  *  location and wall locations. */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constructor Ball new(int Ax, int Ay, int AleftWall,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                     int ArightWall, int AtopWall,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                     int AbottomWall) {} 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...</a:t>
              </a:r>
            </a:p>
            <a:p>
              <a:endParaRPr lang="en-US" sz="10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More Ball methods</a:t>
              </a:r>
            </a:p>
            <a:p>
              <a:endParaRPr lang="en-US" sz="10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}	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5356" y="843562"/>
              <a:ext cx="3275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Consolas"/>
                  <a:cs typeface="Consolas"/>
                </a:rPr>
                <a:t>projects/11/Pong/Ball.jack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84074" y="1437193"/>
            <a:ext cx="4615838" cy="5142634"/>
            <a:chOff x="1784074" y="1437193"/>
            <a:chExt cx="4615838" cy="5142634"/>
          </a:xfrm>
        </p:grpSpPr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1784074" y="1763432"/>
              <a:ext cx="3962219" cy="481639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A graphic paddle with methods for drawing, </a:t>
              </a: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*  erasing, moving left and right changing width.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class Bat {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// Screen location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field int x, y;</a:t>
              </a:r>
            </a:p>
            <a:p>
              <a:endParaRPr lang="en-US" sz="1000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 // Bat’s width and height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field int width, height;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Bat’s direction of movement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field int direction;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1 = left, 2 = right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latin typeface="Consolas"/>
                  <a:cs typeface="Consolas"/>
                </a:rPr>
                <a:t> 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/** Constructs a new bat */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constructor Bat new(int Ax, int Ay,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                  int Awidth, int Aheight) {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	  let x = Ax;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	  let y = Ay;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	  let width = Awidth;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	  let height = Aheight;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	  let direction = 2;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 do show();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   return this;</a:t>
              </a:r>
            </a:p>
            <a:p>
              <a:r>
                <a:rPr lang="en-US" sz="1000" dirty="0">
                  <a:latin typeface="Consolas"/>
                  <a:cs typeface="Consolas"/>
                </a:rPr>
                <a:t>    }</a:t>
              </a:r>
            </a:p>
            <a:p>
              <a:endParaRPr lang="en-US" sz="1000" dirty="0"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...</a:t>
              </a:r>
            </a:p>
            <a:p>
              <a:endParaRPr lang="en-US" sz="10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 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More Bat methods</a:t>
              </a:r>
            </a:p>
            <a:p>
              <a:endParaRPr lang="en-US" sz="10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r>
                <a:rPr lang="en-US" sz="1000" dirty="0">
                  <a:solidFill>
                    <a:srgbClr val="000000"/>
                  </a:solidFill>
                  <a:latin typeface="Consolas"/>
                  <a:cs typeface="Consolas"/>
                </a:rPr>
                <a:t>}	</a:t>
              </a:r>
            </a:p>
            <a:p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0676" y="1437193"/>
              <a:ext cx="1359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Consolas"/>
                  <a:cs typeface="Consolas"/>
                </a:rPr>
                <a:t>Bat.jack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80021" y="1851328"/>
            <a:ext cx="5083863" cy="4925217"/>
            <a:chOff x="4273110" y="1815805"/>
            <a:chExt cx="5083863" cy="4925217"/>
          </a:xfrm>
        </p:grpSpPr>
        <p:sp>
          <p:nvSpPr>
            <p:cNvPr id="28" name="TextBox 27"/>
            <p:cNvSpPr txBox="1"/>
            <p:nvPr/>
          </p:nvSpPr>
          <p:spPr>
            <a:xfrm>
              <a:off x="6081461" y="1815805"/>
              <a:ext cx="3275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>
                  <a:latin typeface="Consolas"/>
                  <a:cs typeface="Consolas"/>
                </a:rPr>
                <a:t>PongGame</a:t>
              </a:r>
              <a:r>
                <a:rPr lang="en-US" sz="1400" dirty="0">
                  <a:latin typeface="Consolas"/>
                  <a:cs typeface="Consolas"/>
                </a:rPr>
                <a:t>.jack</a:t>
              </a:r>
            </a:p>
          </p:txBody>
        </p:sp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73110" y="2147909"/>
              <a:ext cx="3275512" cy="45931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/** Pong game */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class PongGame {</a:t>
              </a:r>
            </a:p>
            <a:p>
              <a:endParaRPr lang="en-US" sz="900" dirty="0">
                <a:latin typeface="Consolas"/>
                <a:cs typeface="Consolas"/>
              </a:endParaRPr>
            </a:p>
            <a:p>
              <a:r>
                <a:rPr lang="en-US" sz="900" dirty="0">
                  <a:latin typeface="Consolas"/>
                  <a:cs typeface="Consolas"/>
                </a:rPr>
                <a:t>   static PongGame instance;  </a:t>
              </a:r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// the game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field Bat bat;             </a:t>
              </a:r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// the bat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field Ball ball;           </a:t>
              </a:r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// the ball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...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</a:t>
              </a:r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/** Creates an instance of a PongGame */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function void newInstance() {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let instance = PongGame.new();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return;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}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...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</a:t>
              </a:r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/** Runs the game. */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method void run() {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var char key;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while (~exit) {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  </a:t>
              </a:r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 // waits for a key to be pressed.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   while ((key = 0) &amp; (~exit)) {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      let key = Keyboard.keyPressed();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      do bat.move();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      do moveBall();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   }</a:t>
              </a:r>
            </a:p>
            <a:p>
              <a:endParaRPr lang="en-US" sz="900" dirty="0">
                <a:latin typeface="Consolas"/>
                <a:cs typeface="Consolas"/>
              </a:endParaRPr>
            </a:p>
            <a:p>
              <a:r>
                <a:rPr lang="en-US" sz="900" dirty="0">
                  <a:latin typeface="Consolas"/>
                  <a:cs typeface="Consolas"/>
                </a:rPr>
                <a:t>          if (key = 130) {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	           do bat.setDirection(1);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   }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   ...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  }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}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...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}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08139" y="3533419"/>
            <a:ext cx="4944453" cy="2356328"/>
            <a:chOff x="7098558" y="3292173"/>
            <a:chExt cx="4944453" cy="2356328"/>
          </a:xfrm>
        </p:grpSpPr>
        <p:sp>
          <p:nvSpPr>
            <p:cNvPr id="31" name="TextBox 30"/>
            <p:cNvSpPr txBox="1"/>
            <p:nvPr/>
          </p:nvSpPr>
          <p:spPr>
            <a:xfrm>
              <a:off x="9134107" y="3292173"/>
              <a:ext cx="2908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Consolas"/>
                  <a:cs typeface="Consolas"/>
                </a:rPr>
                <a:t>Main.jack</a:t>
              </a:r>
            </a:p>
          </p:txBody>
        </p:sp>
        <p:sp>
          <p:nvSpPr>
            <p:cNvPr id="13" name="Text Box 3"/>
            <p:cNvSpPr txBox="1">
              <a:spLocks noChangeArrowheads="1"/>
            </p:cNvSpPr>
            <p:nvPr/>
          </p:nvSpPr>
          <p:spPr bwMode="auto">
            <a:xfrm>
              <a:off x="7098558" y="3601810"/>
              <a:ext cx="3062961" cy="20466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7200" rIns="0" bIns="972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/** Main class of the Pong game */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class Main {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</a:t>
              </a:r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/** Initializes a Pong game and</a:t>
              </a:r>
            </a:p>
            <a:p>
              <a:r>
                <a:rPr lang="en-US" sz="900" dirty="0">
                  <a:solidFill>
                    <a:srgbClr val="008000"/>
                  </a:solidFill>
                  <a:latin typeface="Consolas"/>
                  <a:cs typeface="Consolas"/>
                </a:rPr>
                <a:t>   starts running it. */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function void main() {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var PongGame game;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do PongGame.newInstance();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let game = PongGame.getInstance();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do game.run();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do game.dispose();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   return;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   }</a:t>
              </a:r>
            </a:p>
            <a:p>
              <a:r>
                <a:rPr lang="en-US" sz="900" dirty="0">
                  <a:latin typeface="Consolas"/>
                  <a:cs typeface="Consolas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17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program: ComplexArrays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8224762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5B1DC9-30D5-974A-B3B5-50D4880CDFAF}"/>
              </a:ext>
            </a:extLst>
          </p:cNvPr>
          <p:cNvGrpSpPr/>
          <p:nvPr/>
        </p:nvGrpSpPr>
        <p:grpSpPr>
          <a:xfrm>
            <a:off x="695356" y="863369"/>
            <a:ext cx="7829126" cy="5485179"/>
            <a:chOff x="695356" y="863369"/>
            <a:chExt cx="7829126" cy="5485179"/>
          </a:xfrm>
        </p:grpSpPr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782401" y="1195365"/>
              <a:ext cx="5374559" cy="51531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50400" rIns="0" bIns="504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class Main {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function void main() {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var Array a, b, c;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let a = Array.new(10);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let b = Array.new(5);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...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Fills the arrays with some data (omitted)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...  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Manipulates the arrays using some complex index expressions     </a:t>
              </a:r>
              <a:r>
                <a:rPr lang="en-US" sz="1000" dirty="0">
                  <a:latin typeface="Consolas"/>
                  <a:cs typeface="Consolas"/>
                </a:rPr>
                <a:t> 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let a[b[a[3]]] = a[a[5]] * b[7 - a[3] - Main.double(2) + 1];  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...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   // Prints the expected and the actual values of a[b[a[3]]]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   ...</a:t>
              </a:r>
              <a:endParaRPr lang="en-US" sz="1000" dirty="0">
                <a:latin typeface="Consolas"/>
                <a:cs typeface="Consolas"/>
              </a:endParaRP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}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A trivial function that tests how the compiler handles a subroutine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   // call within an expression that evaluates to an array index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function int double(int a) {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return a * 2;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}</a:t>
              </a:r>
            </a:p>
            <a:p>
              <a:pPr>
                <a:spcBef>
                  <a:spcPts val="100"/>
                </a:spcBef>
              </a:pPr>
              <a:endParaRPr lang="en-US" sz="1000" dirty="0">
                <a:latin typeface="Consolas"/>
                <a:cs typeface="Consolas"/>
              </a:endParaRP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</a:t>
              </a:r>
              <a:r>
                <a:rPr lang="en-US" sz="1000" dirty="0">
                  <a:solidFill>
                    <a:srgbClr val="008000"/>
                  </a:solidFill>
                  <a:latin typeface="Consolas"/>
                  <a:cs typeface="Consolas"/>
                </a:rPr>
                <a:t>// Creates a two dimensional array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function void fill(Array a, int size) {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while (size &gt; 0) {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   let size = size - 1;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   let a[size] = Array.new(3);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}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   return;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   }</a:t>
              </a:r>
            </a:p>
            <a:p>
              <a:pPr>
                <a:spcBef>
                  <a:spcPts val="100"/>
                </a:spcBef>
              </a:pPr>
              <a:r>
                <a:rPr lang="en-US" sz="1000" dirty="0">
                  <a:latin typeface="Consolas"/>
                  <a:cs typeface="Consolas"/>
                </a:rPr>
                <a:t>}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5356" y="863369"/>
              <a:ext cx="4816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Consolas"/>
                  <a:cs typeface="Consolas"/>
                </a:rPr>
                <a:t>projects/11/ComlpexArrays/Main.jack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47680" t="14606" r="10721" b="58659"/>
            <a:stretch/>
          </p:blipFill>
          <p:spPr>
            <a:xfrm>
              <a:off x="4228481" y="4661469"/>
              <a:ext cx="3347976" cy="15007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CBC00587-6C39-C24C-BE56-CB1434B893A3}"/>
                </a:ext>
              </a:extLst>
            </p:cNvPr>
            <p:cNvSpPr txBox="1">
              <a:spLocks/>
            </p:cNvSpPr>
            <p:nvPr/>
          </p:nvSpPr>
          <p:spPr>
            <a:xfrm>
              <a:off x="6333009" y="1084786"/>
              <a:ext cx="2191473" cy="16828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800" dirty="0"/>
                <a:t>Tests how your compiler handles</a:t>
              </a:r>
              <a:r>
                <a:rPr lang="en-US" sz="1800" dirty="0">
                  <a:ea typeface="宋体"/>
                </a:rPr>
                <a:t> array manipulations using index expressions that include complex array references</a:t>
              </a:r>
              <a:endParaRPr lang="en-US" sz="2000" dirty="0"/>
            </a:p>
            <a:p>
              <a:pPr lvl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029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6" y="1390486"/>
            <a:ext cx="3937453" cy="51708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D7133-0671-9445-B4C0-220A25E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1AB7D-B7B1-6E47-93FF-298234DE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3E786-CE59-3341-9914-A590DCDC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9B8499-BEF2-5845-A2A6-EB2CD0F3771D}"/>
              </a:ext>
            </a:extLst>
          </p:cNvPr>
          <p:cNvSpPr txBox="1">
            <a:spLocks/>
          </p:cNvSpPr>
          <p:nvPr/>
        </p:nvSpPr>
        <p:spPr>
          <a:xfrm>
            <a:off x="5522091" y="1390487"/>
            <a:ext cx="3432919" cy="2978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Implementation</a:t>
            </a:r>
            <a:endParaRPr lang="he-IL" sz="2000" u="sng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Standard mapping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Proposed design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Project 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E29A3-B3D7-F449-B29F-C00E1248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0" y="3754479"/>
            <a:ext cx="340108" cy="324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9A213-D6B5-1C4A-9CEF-1F9AF93F3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39980" y="4271073"/>
            <a:ext cx="340108" cy="324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FD5A33-3B42-AF4A-B268-93EBC3D86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5423967" y="2016197"/>
            <a:ext cx="340108" cy="3249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F95CB0-18E8-3448-B1AC-839E512E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5423967" y="2641426"/>
            <a:ext cx="340108" cy="3249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698F71-050B-CE41-8B6C-FC3F6617A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5423967" y="3181722"/>
            <a:ext cx="340108" cy="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337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41565" y="2113034"/>
            <a:ext cx="3466297" cy="580147"/>
          </a:xfrm>
        </p:spPr>
        <p:txBody>
          <a:bodyPr/>
          <a:lstStyle/>
          <a:p>
            <a:r>
              <a:rPr lang="en-US" dirty="0"/>
              <a:t>Chapter 11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3502" y="2748042"/>
            <a:ext cx="6893078" cy="770121"/>
          </a:xfrm>
        </p:spPr>
        <p:txBody>
          <a:bodyPr>
            <a:normAutofit fontScale="92500"/>
          </a:bodyPr>
          <a:lstStyle/>
          <a:p>
            <a:r>
              <a:rPr lang="en-US" dirty="0"/>
              <a:t>Compiler II: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285040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Symbol tables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6117" y="5839390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8976" y="5162215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77356" y="4588339"/>
            <a:ext cx="1792713" cy="410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300"/>
              </a:spcBef>
            </a:pPr>
            <a:r>
              <a:rPr lang="en-US" dirty="0">
                <a:solidFill>
                  <a:schemeClr val="bg1"/>
                </a:solidFill>
              </a:rPr>
              <a:t>(4,6)</a:t>
            </a:r>
            <a:endParaRPr lang="he-IL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he-IL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4CE515-1C0A-9042-B1B7-E3E9D803EC0F}"/>
              </a:ext>
            </a:extLst>
          </p:cNvPr>
          <p:cNvSpPr txBox="1"/>
          <p:nvPr/>
        </p:nvSpPr>
        <p:spPr>
          <a:xfrm>
            <a:off x="4384170" y="4308607"/>
            <a:ext cx="3622696" cy="223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Variable properties</a:t>
            </a:r>
            <a:endParaRPr lang="en-US" dirty="0">
              <a:latin typeface="Times New Roman"/>
              <a:cs typeface="Times New Roman"/>
            </a:endParaRPr>
          </a:p>
          <a:p>
            <a:pPr marL="227013" lvl="0" indent="-227013">
              <a:spcBef>
                <a:spcPts val="600"/>
              </a:spcBef>
              <a:buSzPct val="50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name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(identifier)</a:t>
            </a:r>
          </a:p>
          <a:p>
            <a:pPr marL="227013" lvl="0" indent="-227013">
              <a:buSzPct val="50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type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200" dirty="0">
                <a:latin typeface="Consolas"/>
                <a:cs typeface="Consolas"/>
              </a:rPr>
              <a:t>int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char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boolean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Times New Roman"/>
                <a:cs typeface="Times New Roman"/>
              </a:rPr>
              <a:t>class name)</a:t>
            </a:r>
          </a:p>
          <a:p>
            <a:pPr marL="227013" lvl="0" indent="-227013">
              <a:buSzPct val="50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kind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200" dirty="0">
                <a:latin typeface="Consolas"/>
                <a:cs typeface="Consolas"/>
              </a:rPr>
              <a:t>field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static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local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argument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</a:p>
          <a:p>
            <a:pPr marL="227013" lvl="0" indent="-227013">
              <a:buSzPct val="50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index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Times New Roman"/>
                <a:cs typeface="Times New Roman"/>
              </a:rPr>
              <a:t>(</a:t>
            </a:r>
            <a:r>
              <a:rPr lang="en-US" sz="1200" dirty="0">
                <a:latin typeface="Consolas"/>
                <a:cs typeface="Consolas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Times New Roman"/>
                <a:cs typeface="Times New Roman"/>
              </a:rPr>
              <a:t>...)</a:t>
            </a:r>
          </a:p>
          <a:p>
            <a:pPr marL="227013" lvl="0" indent="-227013">
              <a:buSzPct val="50000"/>
              <a:buFont typeface="Wingdings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scope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(class level, subroutine level)</a:t>
            </a:r>
          </a:p>
          <a:p>
            <a:pPr marL="263525" lvl="0" indent="-263525">
              <a:spcBef>
                <a:spcPts val="1000"/>
              </a:spcBef>
              <a:buFont typeface="Arial"/>
              <a:buChar char="•"/>
            </a:pPr>
            <a:endParaRPr lang="en-US" u="sng" dirty="0">
              <a:latin typeface="Times New Roman"/>
              <a:cs typeface="Times New Roman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6231A9AE-EA3E-E94F-AAA2-0E351EE75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33" y="1164771"/>
            <a:ext cx="3450994" cy="27785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251999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field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x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y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   static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pointCount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method int distance(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Point other</a:t>
            </a:r>
            <a:r>
              <a:rPr lang="en-US" sz="1100" dirty="0">
                <a:latin typeface="Consolas"/>
                <a:cs typeface="Consolas"/>
              </a:rPr>
              <a:t>) {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var int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dx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dy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dx = x - other.getx();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dy = y - other.gety();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return Math.sqrt((dx*dx)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(dy*dy));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DA9B11A6-83F7-B44C-9230-7740CB3864F9}"/>
              </a:ext>
            </a:extLst>
          </p:cNvPr>
          <p:cNvSpPr/>
          <p:nvPr/>
        </p:nvSpPr>
        <p:spPr>
          <a:xfrm>
            <a:off x="4069438" y="3075083"/>
            <a:ext cx="2672988" cy="577278"/>
          </a:xfrm>
          <a:prstGeom prst="wedgeRoundRectCallout">
            <a:avLst>
              <a:gd name="adj1" fmla="val -51292"/>
              <a:gd name="adj2" fmla="val -25734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 algn="ctr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We’ll discuss the variable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 later in the lecture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113458-063A-9742-A260-F54086AF3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72" b="22692"/>
          <a:stretch/>
        </p:blipFill>
        <p:spPr>
          <a:xfrm>
            <a:off x="4185434" y="1096354"/>
            <a:ext cx="2440997" cy="8214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250165-BEA1-0246-9E37-BE4458BE0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0" b="4819"/>
          <a:stretch/>
        </p:blipFill>
        <p:spPr>
          <a:xfrm>
            <a:off x="4225966" y="2001049"/>
            <a:ext cx="2400465" cy="1048867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84CFC78-9166-4D82-666C-D0BEE9657B08}"/>
              </a:ext>
            </a:extLst>
          </p:cNvPr>
          <p:cNvSpPr/>
          <p:nvPr/>
        </p:nvSpPr>
        <p:spPr>
          <a:xfrm>
            <a:off x="6694065" y="1194140"/>
            <a:ext cx="2306716" cy="821453"/>
          </a:xfrm>
          <a:prstGeom prst="wedgeRoundRectCallout">
            <a:avLst>
              <a:gd name="adj1" fmla="val -67266"/>
              <a:gd name="adj2" fmla="val -2381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class-level 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CCB750-96F8-F366-F93A-8F53CC44256A}"/>
              </a:ext>
            </a:extLst>
          </p:cNvPr>
          <p:cNvSpPr/>
          <p:nvPr/>
        </p:nvSpPr>
        <p:spPr>
          <a:xfrm>
            <a:off x="6694065" y="2143333"/>
            <a:ext cx="1421487" cy="821453"/>
          </a:xfrm>
          <a:prstGeom prst="wedgeRoundRectCallout">
            <a:avLst>
              <a:gd name="adj1" fmla="val -65366"/>
              <a:gd name="adj2" fmla="val -2809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subroutine-level symbol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0D834-E244-538C-F38C-F5C04DFC81B4}"/>
              </a:ext>
            </a:extLst>
          </p:cNvPr>
          <p:cNvSpPr txBox="1"/>
          <p:nvPr/>
        </p:nvSpPr>
        <p:spPr>
          <a:xfrm>
            <a:off x="438829" y="873891"/>
            <a:ext cx="249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1268857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variable declarations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6117" y="5839390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8976" y="5162215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A2C70-7292-054C-A75A-82B31378FABA}"/>
              </a:ext>
            </a:extLst>
          </p:cNvPr>
          <p:cNvSpPr txBox="1"/>
          <p:nvPr/>
        </p:nvSpPr>
        <p:spPr>
          <a:xfrm>
            <a:off x="606213" y="4234229"/>
            <a:ext cx="8031271" cy="171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SzPct val="13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compiler handles each…</a:t>
            </a:r>
          </a:p>
          <a:p>
            <a:pPr marL="190500" indent="-190500">
              <a:spcBef>
                <a:spcPts val="1000"/>
              </a:spcBef>
              <a:buSzPct val="130000"/>
              <a:buFont typeface="Arial"/>
              <a:buChar char="•"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400" dirty="0">
                <a:latin typeface="Times New Roman"/>
                <a:cs typeface="Times New Roman"/>
              </a:rPr>
              <a:t> variable declaration by adding a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i</a:t>
            </a:r>
            <a:r>
              <a:rPr lang="en-US" sz="1400" dirty="0">
                <a:latin typeface="Times New Roman"/>
                <a:cs typeface="Times New Roman"/>
              </a:rPr>
              <a:t> entry to the </a:t>
            </a:r>
            <a:r>
              <a:rPr lang="en-US" sz="1400" i="1" dirty="0">
                <a:latin typeface="Times New Roman"/>
                <a:cs typeface="Times New Roman"/>
              </a:rPr>
              <a:t>class-level</a:t>
            </a:r>
            <a:r>
              <a:rPr lang="en-US" sz="1400" dirty="0">
                <a:latin typeface="Times New Roman"/>
                <a:cs typeface="Times New Roman"/>
              </a:rPr>
              <a:t> symbol table</a:t>
            </a:r>
          </a:p>
          <a:p>
            <a:pPr marL="190500" lvl="0" indent="-190500">
              <a:spcBef>
                <a:spcPts val="1000"/>
              </a:spcBef>
              <a:buSzPct val="130000"/>
              <a:buFont typeface="Arial"/>
              <a:buChar char="•"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400" dirty="0">
                <a:latin typeface="Times New Roman"/>
                <a:cs typeface="Times New Roman"/>
              </a:rPr>
              <a:t> variable declaration by adding a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i</a:t>
            </a:r>
            <a:r>
              <a:rPr lang="en-US" sz="1400" dirty="0">
                <a:latin typeface="Times New Roman"/>
                <a:cs typeface="Times New Roman"/>
              </a:rPr>
              <a:t>  entry to the </a:t>
            </a:r>
            <a:r>
              <a:rPr lang="en-US" sz="1400" i="1" dirty="0">
                <a:latin typeface="Times New Roman"/>
                <a:cs typeface="Times New Roman"/>
              </a:rPr>
              <a:t>class-level</a:t>
            </a:r>
            <a:r>
              <a:rPr lang="en-US" sz="1400" dirty="0">
                <a:latin typeface="Times New Roman"/>
                <a:cs typeface="Times New Roman"/>
              </a:rPr>
              <a:t> symbol table</a:t>
            </a:r>
          </a:p>
          <a:p>
            <a:pPr marL="190500" indent="-190500"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1400" dirty="0">
                <a:latin typeface="Times New Roman"/>
                <a:cs typeface="Times New Roman"/>
              </a:rPr>
              <a:t>parameter variable declaration</a:t>
            </a:r>
            <a:r>
              <a:rPr lang="en-US" sz="1400" i="1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by adding an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i</a:t>
            </a:r>
            <a:r>
              <a:rPr lang="en-US" sz="1400" dirty="0">
                <a:latin typeface="Times New Roman"/>
                <a:cs typeface="Times New Roman"/>
              </a:rPr>
              <a:t> entry to the </a:t>
            </a:r>
            <a:r>
              <a:rPr lang="en-US" sz="1400" i="1" dirty="0">
                <a:latin typeface="Times New Roman"/>
                <a:cs typeface="Times New Roman"/>
              </a:rPr>
              <a:t>subroutine-level</a:t>
            </a:r>
            <a:r>
              <a:rPr lang="en-US" sz="1400" dirty="0">
                <a:latin typeface="Times New Roman"/>
                <a:cs typeface="Times New Roman"/>
              </a:rPr>
              <a:t> symbol table</a:t>
            </a:r>
          </a:p>
          <a:p>
            <a:pPr marL="190500" indent="-190500">
              <a:spcBef>
                <a:spcPts val="1000"/>
              </a:spcBef>
              <a:buSzPct val="130000"/>
              <a:buFont typeface="Arial"/>
              <a:buChar char="•"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dirty="0">
                <a:latin typeface="Times New Roman"/>
                <a:cs typeface="Times New Roman"/>
              </a:rPr>
              <a:t> variable declaration by adding a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i</a:t>
            </a:r>
            <a:r>
              <a:rPr lang="en-US" sz="1400" dirty="0">
                <a:latin typeface="Times New Roman"/>
                <a:cs typeface="Times New Roman"/>
              </a:rPr>
              <a:t> entry to the </a:t>
            </a:r>
            <a:r>
              <a:rPr lang="en-US" sz="1400" i="1" dirty="0">
                <a:latin typeface="Times New Roman"/>
                <a:cs typeface="Times New Roman"/>
              </a:rPr>
              <a:t>subroutine-level</a:t>
            </a:r>
            <a:r>
              <a:rPr lang="en-US" sz="1400" dirty="0">
                <a:latin typeface="Times New Roman"/>
                <a:cs typeface="Times New Roman"/>
              </a:rPr>
              <a:t> symbol table.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9EAC4D7F-B312-4846-AC1A-674F9F7318C8}"/>
              </a:ext>
            </a:extLst>
          </p:cNvPr>
          <p:cNvSpPr/>
          <p:nvPr/>
        </p:nvSpPr>
        <p:spPr>
          <a:xfrm>
            <a:off x="6694065" y="1194140"/>
            <a:ext cx="2306716" cy="821453"/>
          </a:xfrm>
          <a:prstGeom prst="wedgeRoundRectCallout">
            <a:avLst>
              <a:gd name="adj1" fmla="val -67266"/>
              <a:gd name="adj2" fmla="val -2381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class-level 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AD24CAF7-B935-5D4E-BAEF-AED43D073C19}"/>
              </a:ext>
            </a:extLst>
          </p:cNvPr>
          <p:cNvSpPr/>
          <p:nvPr/>
        </p:nvSpPr>
        <p:spPr>
          <a:xfrm>
            <a:off x="6694065" y="2143333"/>
            <a:ext cx="1421487" cy="821453"/>
          </a:xfrm>
          <a:prstGeom prst="wedgeRoundRectCallout">
            <a:avLst>
              <a:gd name="adj1" fmla="val -65366"/>
              <a:gd name="adj2" fmla="val -2809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subroutine-level symbol table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002CCE-AD4E-D04C-8013-CD8F3967A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72" b="22692"/>
          <a:stretch/>
        </p:blipFill>
        <p:spPr>
          <a:xfrm>
            <a:off x="4185434" y="1096354"/>
            <a:ext cx="2440997" cy="8214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E8E1D1-F541-DF47-A64F-256FE9817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0" b="4819"/>
          <a:stretch/>
        </p:blipFill>
        <p:spPr>
          <a:xfrm>
            <a:off x="4225966" y="2001049"/>
            <a:ext cx="2400465" cy="1048867"/>
          </a:xfrm>
          <a:prstGeom prst="rect">
            <a:avLst/>
          </a:prstGeom>
        </p:spPr>
      </p:pic>
      <p:sp>
        <p:nvSpPr>
          <p:cNvPr id="14" name="Text Box 3">
            <a:extLst>
              <a:ext uri="{FF2B5EF4-FFF2-40B4-BE49-F238E27FC236}">
                <a16:creationId xmlns:a16="http://schemas.microsoft.com/office/drawing/2014/main" id="{CA594A09-9309-3B48-B757-AA9222AE1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33" y="1164771"/>
            <a:ext cx="3450994" cy="27785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251999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field int x</a:t>
            </a:r>
            <a:r>
              <a:rPr lang="en-US" sz="1100" dirty="0">
                <a:latin typeface="Consolas"/>
                <a:cs typeface="Consolas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y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static int pointCount</a:t>
            </a:r>
            <a:r>
              <a:rPr lang="en-US" sz="1100" dirty="0">
                <a:latin typeface="Consolas"/>
                <a:cs typeface="Consolas"/>
              </a:rPr>
              <a:t>;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method int distance(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Point other</a:t>
            </a:r>
            <a:r>
              <a:rPr lang="en-US" sz="1100" dirty="0">
                <a:latin typeface="Consolas"/>
                <a:cs typeface="Consolas"/>
              </a:rPr>
              <a:t>) {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var int dx, dy;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dx = x - other.getx();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dy = y - other.gety();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return Math.sqrt((dx*dx)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(dy*dy));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143AD4D2-2A60-DAA3-DD56-11557938DD2F}"/>
              </a:ext>
            </a:extLst>
          </p:cNvPr>
          <p:cNvSpPr/>
          <p:nvPr/>
        </p:nvSpPr>
        <p:spPr>
          <a:xfrm>
            <a:off x="4225966" y="3123241"/>
            <a:ext cx="3450994" cy="854661"/>
          </a:xfrm>
          <a:prstGeom prst="wedgeRoundRectCallout">
            <a:avLst>
              <a:gd name="adj1" fmla="val -73455"/>
              <a:gd name="adj2" fmla="val 54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t" anchorCtr="0"/>
          <a:lstStyle/>
          <a:p>
            <a:pPr lvl="0">
              <a:spcBef>
                <a:spcPts val="600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Variable declarations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occur in class declarations, in method declarations (parameter lists), and in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statements.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DF325-99AA-394B-5501-A03BDDEEF92B}"/>
              </a:ext>
            </a:extLst>
          </p:cNvPr>
          <p:cNvSpPr txBox="1"/>
          <p:nvPr/>
        </p:nvSpPr>
        <p:spPr>
          <a:xfrm>
            <a:off x="438829" y="873891"/>
            <a:ext cx="249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368749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variable usage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EB32AF-C2D3-6A41-A20C-05D0B082D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72" b="22692"/>
          <a:stretch/>
        </p:blipFill>
        <p:spPr>
          <a:xfrm>
            <a:off x="4185434" y="1096354"/>
            <a:ext cx="2440997" cy="8214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00C0DF-9863-CF41-BB2F-16BD62F61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0" b="4819"/>
          <a:stretch/>
        </p:blipFill>
        <p:spPr>
          <a:xfrm>
            <a:off x="4225966" y="2001049"/>
            <a:ext cx="2400465" cy="1048867"/>
          </a:xfrm>
          <a:prstGeom prst="rect">
            <a:avLst/>
          </a:prstGeom>
        </p:spPr>
      </p:pic>
      <p:sp>
        <p:nvSpPr>
          <p:cNvPr id="26" name="Text Box 3">
            <a:extLst>
              <a:ext uri="{FF2B5EF4-FFF2-40B4-BE49-F238E27FC236}">
                <a16:creationId xmlns:a16="http://schemas.microsoft.com/office/drawing/2014/main" id="{B235B004-63F9-504B-A89F-A88DE10AF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33" y="1164771"/>
            <a:ext cx="3450994" cy="27785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251999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field int x, y;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   static int pointCount;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method int distance(Point other) {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var int dx, dy;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let dx = x - other.getx();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      let dy = y - other.gety();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      return Math.sqrt((dx*dx)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/>
                <a:cs typeface="Consolas"/>
              </a:rPr>
              <a:t>(dy*dy));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99956-FCCE-8C44-BB6F-B9F7DD5E23C2}"/>
              </a:ext>
            </a:extLst>
          </p:cNvPr>
          <p:cNvSpPr txBox="1"/>
          <p:nvPr/>
        </p:nvSpPr>
        <p:spPr>
          <a:xfrm>
            <a:off x="838200" y="4034253"/>
            <a:ext cx="7616252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SzPct val="130000"/>
            </a:pPr>
            <a:r>
              <a:rPr lang="en-US" sz="1600" dirty="0">
                <a:latin typeface="Times New Roman"/>
                <a:cs typeface="Times New Roman"/>
              </a:rPr>
              <a:t>The compiler looks up the variable name in the subroutine-level symbol table.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If not found, it looks it up in the class-level symbol table.</a:t>
            </a:r>
          </a:p>
          <a:p>
            <a:pPr lvl="0">
              <a:spcBef>
                <a:spcPts val="1000"/>
              </a:spcBef>
              <a:buSzPct val="130000"/>
            </a:pP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5901D29-8A61-387D-CFA6-76D7D2EAC5AF}"/>
              </a:ext>
            </a:extLst>
          </p:cNvPr>
          <p:cNvSpPr/>
          <p:nvPr/>
        </p:nvSpPr>
        <p:spPr>
          <a:xfrm>
            <a:off x="6694065" y="1194140"/>
            <a:ext cx="2306716" cy="821453"/>
          </a:xfrm>
          <a:prstGeom prst="wedgeRoundRectCallout">
            <a:avLst>
              <a:gd name="adj1" fmla="val -67266"/>
              <a:gd name="adj2" fmla="val -2381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class-level 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55B4F84-4C66-66A8-04C0-37CDFD4FFEF2}"/>
              </a:ext>
            </a:extLst>
          </p:cNvPr>
          <p:cNvSpPr/>
          <p:nvPr/>
        </p:nvSpPr>
        <p:spPr>
          <a:xfrm>
            <a:off x="6694065" y="2143333"/>
            <a:ext cx="1421487" cy="821453"/>
          </a:xfrm>
          <a:prstGeom prst="wedgeRoundRectCallout">
            <a:avLst>
              <a:gd name="adj1" fmla="val -65366"/>
              <a:gd name="adj2" fmla="val -2809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lvl="0"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subroutine-level symbol table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52787C-317C-5D21-7E19-1208E0EA53B9}"/>
              </a:ext>
            </a:extLst>
          </p:cNvPr>
          <p:cNvGrpSpPr/>
          <p:nvPr/>
        </p:nvGrpSpPr>
        <p:grpSpPr>
          <a:xfrm>
            <a:off x="838200" y="5159343"/>
            <a:ext cx="3902961" cy="1303063"/>
            <a:chOff x="1196216" y="4899553"/>
            <a:chExt cx="3902961" cy="1303063"/>
          </a:xfrm>
        </p:grpSpPr>
        <p:sp>
          <p:nvSpPr>
            <p:cNvPr id="23" name="TextBox 22"/>
            <p:cNvSpPr txBox="1"/>
            <p:nvPr/>
          </p:nvSpPr>
          <p:spPr>
            <a:xfrm>
              <a:off x="4766321" y="5186382"/>
              <a:ext cx="130994" cy="26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7E97BAB1-53A7-3249-9613-1C663C3B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2163" y="5248944"/>
              <a:ext cx="1326163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251999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lnSpc>
                  <a:spcPct val="50000"/>
                </a:lnSpc>
                <a:spcBef>
                  <a:spcPct val="65000"/>
                </a:spcBef>
                <a:spcAft>
                  <a:spcPts val="300"/>
                </a:spcAft>
                <a:defRPr/>
              </a:pPr>
              <a:r>
                <a:rPr lang="en-US" sz="1100" dirty="0">
                  <a:latin typeface="Consolas"/>
                  <a:cs typeface="Consolas"/>
                </a:rPr>
                <a:t>let x = x + dx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71915B-A246-7545-AE77-089CCFD1C059}"/>
                </a:ext>
              </a:extLst>
            </p:cNvPr>
            <p:cNvSpPr txBox="1"/>
            <p:nvPr/>
          </p:nvSpPr>
          <p:spPr>
            <a:xfrm>
              <a:off x="3888511" y="4899553"/>
              <a:ext cx="10862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VM code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3B2675CC-2355-CA40-BFB7-14FFF7809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4942" y="5186583"/>
              <a:ext cx="1164235" cy="10160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push this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push local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add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pop this 0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AFD78572-9B35-6241-8B5C-7FB07D41BECA}"/>
                </a:ext>
              </a:extLst>
            </p:cNvPr>
            <p:cNvSpPr/>
            <p:nvPr/>
          </p:nvSpPr>
          <p:spPr>
            <a:xfrm>
              <a:off x="2788343" y="5109824"/>
              <a:ext cx="978102" cy="584776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A05F6D-C8F4-0B4D-A82E-800F68279227}"/>
                </a:ext>
              </a:extLst>
            </p:cNvPr>
            <p:cNvSpPr txBox="1"/>
            <p:nvPr/>
          </p:nvSpPr>
          <p:spPr>
            <a:xfrm>
              <a:off x="1196216" y="4941167"/>
              <a:ext cx="2037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source code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543AC2-24CB-2F7A-98FF-ECFE804C3EB4}"/>
                </a:ext>
              </a:extLst>
            </p:cNvPr>
            <p:cNvSpPr txBox="1"/>
            <p:nvPr/>
          </p:nvSpPr>
          <p:spPr>
            <a:xfrm>
              <a:off x="2758123" y="5709368"/>
              <a:ext cx="100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(example)</a:t>
              </a:r>
            </a:p>
          </p:txBody>
        </p:sp>
      </p:grp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EA8425A-B77C-45FA-D8BD-298BDCF1870A}"/>
              </a:ext>
            </a:extLst>
          </p:cNvPr>
          <p:cNvSpPr/>
          <p:nvPr/>
        </p:nvSpPr>
        <p:spPr>
          <a:xfrm>
            <a:off x="4267579" y="3231221"/>
            <a:ext cx="2928351" cy="671397"/>
          </a:xfrm>
          <a:prstGeom prst="wedgeRoundRectCallout">
            <a:avLst>
              <a:gd name="adj1" fmla="val -71674"/>
              <a:gd name="adj2" fmla="val -379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t" anchorCtr="0"/>
          <a:lstStyle/>
          <a:p>
            <a:pPr lvl="0">
              <a:spcBef>
                <a:spcPts val="1000"/>
              </a:spcBef>
              <a:buSzPct val="130000"/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Variables are used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in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statements</a:t>
            </a:r>
            <a:b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and in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expressions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670D-1A29-F24E-8749-E1E639721207}"/>
              </a:ext>
            </a:extLst>
          </p:cNvPr>
          <p:cNvSpPr txBox="1"/>
          <p:nvPr/>
        </p:nvSpPr>
        <p:spPr>
          <a:xfrm>
            <a:off x="838200" y="4594567"/>
            <a:ext cx="7500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SzPct val="130000"/>
            </a:pPr>
            <a:r>
              <a:rPr lang="en-US" sz="1600" dirty="0">
                <a:latin typeface="Times New Roman"/>
                <a:cs typeface="Times New Roman"/>
              </a:rPr>
              <a:t>Each </a:t>
            </a:r>
            <a:r>
              <a:rPr lang="en-US" sz="1600" i="1" dirty="0">
                <a:latin typeface="Times New Roman"/>
                <a:cs typeface="Times New Roman"/>
              </a:rPr>
              <a:t>field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static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local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parameter</a:t>
            </a:r>
            <a:r>
              <a:rPr lang="en-US" sz="1600" dirty="0">
                <a:latin typeface="Times New Roman"/>
                <a:cs typeface="Times New Roman"/>
              </a:rPr>
              <a:t> variable name in the source code is translated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into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i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, in the generated VM code.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CB034-03F3-E8D1-CB05-B801EC1D1014}"/>
              </a:ext>
            </a:extLst>
          </p:cNvPr>
          <p:cNvSpPr txBox="1"/>
          <p:nvPr/>
        </p:nvSpPr>
        <p:spPr>
          <a:xfrm>
            <a:off x="438829" y="873891"/>
            <a:ext cx="249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12457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variables life cycle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88954" y="1164771"/>
            <a:ext cx="423461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Static variables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400" dirty="0">
                <a:latin typeface="Times New Roman"/>
                <a:cs typeface="Times New Roman"/>
              </a:rPr>
              <a:t>Exist throughout the program’s execution</a:t>
            </a:r>
          </a:p>
          <a:p>
            <a:pPr lvl="0">
              <a:spcBef>
                <a:spcPts val="10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Local variables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400" dirty="0">
                <a:latin typeface="Times New Roman"/>
                <a:cs typeface="Times New Roman"/>
              </a:rPr>
              <a:t>Each time a subroutine starts running during runtime, it gets a fresh set of local variables; each time a subroutine returns, its local variables are recycled</a:t>
            </a:r>
          </a:p>
          <a:p>
            <a:pPr lvl="0">
              <a:spcBef>
                <a:spcPts val="10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Argument variables</a:t>
            </a:r>
            <a:r>
              <a:rPr lang="en-US" sz="1400" dirty="0">
                <a:latin typeface="Times New Roman"/>
                <a:cs typeface="Times New Roman"/>
              </a:rPr>
              <a:t>: Same as local variables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spcBef>
                <a:spcPts val="10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Field variables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400" dirty="0">
                <a:latin typeface="Times New Roman"/>
                <a:cs typeface="Times New Roman"/>
              </a:rPr>
              <a:t>Unique to object-oriented languages; will be discussed later.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345" y="4234229"/>
            <a:ext cx="800699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0" indent="-225425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Managing these variables life cycles is a major headache</a:t>
            </a:r>
          </a:p>
          <a:p>
            <a:pPr marL="225425" lvl="0" indent="-225425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But… this is taken care of by the VM implementation (projects 7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–</a:t>
            </a:r>
            <a:r>
              <a:rPr lang="en-US" sz="80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8)</a:t>
            </a:r>
          </a:p>
          <a:p>
            <a:pPr marL="225425" lvl="0" indent="-225425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compiler need not worry about it!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954E668E-E067-FA48-A8FE-932F0800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33" y="1164771"/>
            <a:ext cx="3450994" cy="27785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251999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field int x, y;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100" dirty="0">
                <a:latin typeface="Consolas"/>
                <a:cs typeface="Consolas"/>
              </a:rPr>
              <a:t>   static int pointCount;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method int distance(Point other) {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var int dx, dy;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dx = x - other.getx();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let dy = y - other.gety();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 return Math.sqrt((dx*dx)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cs typeface="Consolas"/>
              </a:rPr>
              <a:t>(dy*dy));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}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6CB48-4263-4E51-A605-DED24F91B7DC}"/>
              </a:ext>
            </a:extLst>
          </p:cNvPr>
          <p:cNvSpPr txBox="1"/>
          <p:nvPr/>
        </p:nvSpPr>
        <p:spPr>
          <a:xfrm>
            <a:off x="438829" y="873891"/>
            <a:ext cx="2498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14975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nested scoping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859127" y="1027837"/>
            <a:ext cx="4089391" cy="25361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class foo {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latin typeface="Times New Roman"/>
                <a:cs typeface="Times New Roman"/>
              </a:rPr>
              <a:t>      // class-level variable declarations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   method bar () {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      </a:t>
            </a:r>
            <a:r>
              <a:rPr lang="en-US" sz="1200" dirty="0">
                <a:latin typeface="Times New Roman"/>
                <a:cs typeface="Times New Roman"/>
              </a:rPr>
              <a:t>// method-level variable declarations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latin typeface="Times New Roman"/>
                <a:cs typeface="Times New Roman"/>
              </a:rPr>
              <a:t>           </a:t>
            </a:r>
            <a:r>
              <a:rPr lang="en-US" sz="1200" dirty="0">
                <a:latin typeface="Consolas"/>
                <a:cs typeface="Consolas"/>
              </a:rPr>
              <a:t> ...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         {</a:t>
            </a:r>
          </a:p>
          <a:p>
            <a:pPr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            </a:t>
            </a:r>
            <a:r>
              <a:rPr lang="en-US" sz="1200" dirty="0">
                <a:latin typeface="Times New Roman"/>
                <a:cs typeface="Times New Roman"/>
              </a:rPr>
              <a:t>// scope-1-level variable declarations</a:t>
            </a:r>
            <a:endParaRPr lang="en-US" sz="1200" dirty="0">
              <a:latin typeface="Consolas"/>
              <a:cs typeface="Consolas"/>
            </a:endParaRP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         ...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            {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               </a:t>
            </a:r>
            <a:r>
              <a:rPr lang="en-US" sz="1200" dirty="0">
                <a:latin typeface="Times New Roman"/>
                <a:cs typeface="Times New Roman"/>
              </a:rPr>
              <a:t>// scope-2-level variable declarations</a:t>
            </a:r>
          </a:p>
          <a:p>
            <a:pPr algn="just">
              <a:defRPr/>
            </a:pPr>
            <a:r>
              <a:rPr lang="en-US" sz="1200" dirty="0">
                <a:latin typeface="Times New Roman"/>
                <a:cs typeface="Times New Roman"/>
              </a:rPr>
              <a:t>                                    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F2583-9E8A-9640-B2EA-4DDDD2714BA0}"/>
              </a:ext>
            </a:extLst>
          </p:cNvPr>
          <p:cNvSpPr txBox="1"/>
          <p:nvPr/>
        </p:nvSpPr>
        <p:spPr>
          <a:xfrm>
            <a:off x="880174" y="5700267"/>
            <a:ext cx="703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Variable lookup</a:t>
            </a:r>
            <a:r>
              <a:rPr lang="en-US" dirty="0">
                <a:latin typeface="Times New Roman"/>
                <a:cs typeface="Times New Roman"/>
              </a:rPr>
              <a:t>:  Start in the first table in the list: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                        if not found, look up the next table, and so on.</a:t>
            </a:r>
            <a:endParaRPr lang="en-US" sz="1600" dirty="0">
              <a:latin typeface="Times New Roman"/>
              <a:cs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F5F624-594D-7A4C-800A-FCF01398F7FA}"/>
              </a:ext>
            </a:extLst>
          </p:cNvPr>
          <p:cNvGrpSpPr/>
          <p:nvPr/>
        </p:nvGrpSpPr>
        <p:grpSpPr>
          <a:xfrm>
            <a:off x="5566717" y="4483305"/>
            <a:ext cx="1451637" cy="863411"/>
            <a:chOff x="3984689" y="5267070"/>
            <a:chExt cx="1451637" cy="8634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8973B8-B818-3142-AF06-4D477C0E8EF3}"/>
                </a:ext>
              </a:extLst>
            </p:cNvPr>
            <p:cNvSpPr txBox="1"/>
            <p:nvPr/>
          </p:nvSpPr>
          <p:spPr>
            <a:xfrm>
              <a:off x="5224161" y="5865834"/>
              <a:ext cx="130994" cy="26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5E0574F-C58F-3F4C-BD8D-B8F5D72AE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6797" y="5615255"/>
              <a:ext cx="829156" cy="5095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cs typeface="+mn-cs"/>
                </a:rPr>
                <a:t>symbol table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DD69BB97-D25B-9841-891A-62B9AEB51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2430" y="5615256"/>
              <a:ext cx="192940" cy="5095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FF3A13BB-66F7-DA4F-A6C3-E2D14D9298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79126" y="5883114"/>
              <a:ext cx="457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" name="Text Box 56">
              <a:extLst>
                <a:ext uri="{FF2B5EF4-FFF2-40B4-BE49-F238E27FC236}">
                  <a16:creationId xmlns:a16="http://schemas.microsoft.com/office/drawing/2014/main" id="{1CEA95B8-43FA-0148-896A-E9F5B23B8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689" y="5267070"/>
              <a:ext cx="115819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method level</a:t>
              </a:r>
              <a:endParaRPr lang="en-US" sz="1200" b="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1E18AC-A0B8-354A-BF6D-C11A8FBA2A87}"/>
              </a:ext>
            </a:extLst>
          </p:cNvPr>
          <p:cNvGrpSpPr/>
          <p:nvPr/>
        </p:nvGrpSpPr>
        <p:grpSpPr>
          <a:xfrm>
            <a:off x="4061792" y="4483304"/>
            <a:ext cx="1581633" cy="863411"/>
            <a:chOff x="2479764" y="5267069"/>
            <a:chExt cx="1581633" cy="8634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22B9DC-FEDE-D54B-BE56-ABA0758E63D3}"/>
                </a:ext>
              </a:extLst>
            </p:cNvPr>
            <p:cNvSpPr txBox="1"/>
            <p:nvPr/>
          </p:nvSpPr>
          <p:spPr>
            <a:xfrm>
              <a:off x="3849232" y="5865833"/>
              <a:ext cx="130994" cy="26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18545731-5862-934D-A753-E2EB59F74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868" y="5615254"/>
              <a:ext cx="829156" cy="5095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cs typeface="+mn-cs"/>
                </a:rPr>
                <a:t>symbol table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B40B5203-7C42-2445-8F4D-77CA9689C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7501" y="5615255"/>
              <a:ext cx="192940" cy="5095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E9571789-1135-D549-8357-516B6D526B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4197" y="5883113"/>
              <a:ext cx="457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" name="Text Box 56">
              <a:extLst>
                <a:ext uri="{FF2B5EF4-FFF2-40B4-BE49-F238E27FC236}">
                  <a16:creationId xmlns:a16="http://schemas.microsoft.com/office/drawing/2014/main" id="{FEF77453-52D8-1C46-BCD3-F914B0E04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759" y="5267069"/>
              <a:ext cx="126315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scope 1 level</a:t>
              </a:r>
              <a:endParaRPr lang="en-US" sz="1200" b="0" dirty="0">
                <a:latin typeface="Times New Roman"/>
                <a:cs typeface="Times New Roman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95AFD3-6686-6F43-8066-0C7D2F8297D8}"/>
                </a:ext>
              </a:extLst>
            </p:cNvPr>
            <p:cNvSpPr txBox="1"/>
            <p:nvPr/>
          </p:nvSpPr>
          <p:spPr>
            <a:xfrm>
              <a:off x="2479764" y="5860790"/>
              <a:ext cx="130994" cy="26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E40EC2-9E33-1D4E-AB0B-D0E889D78BA4}"/>
              </a:ext>
            </a:extLst>
          </p:cNvPr>
          <p:cNvGrpSpPr/>
          <p:nvPr/>
        </p:nvGrpSpPr>
        <p:grpSpPr>
          <a:xfrm>
            <a:off x="6936185" y="4488348"/>
            <a:ext cx="1509577" cy="863411"/>
            <a:chOff x="5354157" y="5272113"/>
            <a:chExt cx="1509577" cy="8634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AAEF93-10FD-3E4C-B32A-1935FA610CEB}"/>
                </a:ext>
              </a:extLst>
            </p:cNvPr>
            <p:cNvSpPr txBox="1"/>
            <p:nvPr/>
          </p:nvSpPr>
          <p:spPr>
            <a:xfrm>
              <a:off x="6593629" y="5870877"/>
              <a:ext cx="130994" cy="26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9B58F9C2-1785-BB48-B203-5A22D3BE9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6265" y="5620298"/>
              <a:ext cx="829156" cy="5095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cs typeface="+mn-cs"/>
                </a:rPr>
                <a:t>symbol table</a:t>
              </a: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C772ABA7-A09B-9F48-99F1-A5437DD31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1898" y="5620299"/>
              <a:ext cx="192940" cy="5095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25" name="Line 12">
              <a:extLst>
                <a:ext uri="{FF2B5EF4-FFF2-40B4-BE49-F238E27FC236}">
                  <a16:creationId xmlns:a16="http://schemas.microsoft.com/office/drawing/2014/main" id="{EB235BA1-0FDE-0049-866B-29291F34E5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48594" y="5888403"/>
              <a:ext cx="379131" cy="9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6" name="Text Box 56">
              <a:extLst>
                <a:ext uri="{FF2B5EF4-FFF2-40B4-BE49-F238E27FC236}">
                  <a16:creationId xmlns:a16="http://schemas.microsoft.com/office/drawing/2014/main" id="{4C187E51-29F6-214B-9D4C-97CA7BB2E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4157" y="5272113"/>
              <a:ext cx="953742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class level</a:t>
              </a:r>
              <a:endParaRPr lang="en-US" sz="1200" b="0" dirty="0">
                <a:latin typeface="Times New Roman"/>
                <a:cs typeface="Times New Roman"/>
              </a:endParaRPr>
            </a:p>
          </p:txBody>
        </p:sp>
        <p:grpSp>
          <p:nvGrpSpPr>
            <p:cNvPr id="28" name="Group 13">
              <a:extLst>
                <a:ext uri="{FF2B5EF4-FFF2-40B4-BE49-F238E27FC236}">
                  <a16:creationId xmlns:a16="http://schemas.microsoft.com/office/drawing/2014/main" id="{12F858F0-56AD-444E-8022-EED9F27B1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11334" y="5735756"/>
              <a:ext cx="152400" cy="304800"/>
              <a:chOff x="5232" y="1584"/>
              <a:chExt cx="96" cy="192"/>
            </a:xfrm>
          </p:grpSpPr>
          <p:sp>
            <p:nvSpPr>
              <p:cNvPr id="29" name="Line 14">
                <a:extLst>
                  <a:ext uri="{FF2B5EF4-FFF2-40B4-BE49-F238E27FC236}">
                    <a16:creationId xmlns:a16="http://schemas.microsoft.com/office/drawing/2014/main" id="{2D3534EF-7FEE-084E-A555-AE43FB956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32" y="15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0" name="Line 15">
                <a:extLst>
                  <a:ext uri="{FF2B5EF4-FFF2-40B4-BE49-F238E27FC236}">
                    <a16:creationId xmlns:a16="http://schemas.microsoft.com/office/drawing/2014/main" id="{A5B36204-50C3-1B47-AAFB-20DBDD1A73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0" y="1622"/>
                <a:ext cx="0" cy="1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1" name="Line 16">
                <a:extLst>
                  <a:ext uri="{FF2B5EF4-FFF2-40B4-BE49-F238E27FC236}">
                    <a16:creationId xmlns:a16="http://schemas.microsoft.com/office/drawing/2014/main" id="{6A668361-1F48-9B4F-B998-4B90499D6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28" y="1661"/>
                <a:ext cx="0" cy="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23C870-EC07-9A40-84F1-8515996AE615}"/>
              </a:ext>
            </a:extLst>
          </p:cNvPr>
          <p:cNvGrpSpPr/>
          <p:nvPr/>
        </p:nvGrpSpPr>
        <p:grpSpPr>
          <a:xfrm>
            <a:off x="2822320" y="4478261"/>
            <a:ext cx="1451637" cy="857707"/>
            <a:chOff x="2495069" y="4732138"/>
            <a:chExt cx="1451637" cy="857707"/>
          </a:xfrm>
        </p:grpSpPr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C04FE87F-8957-D84A-800A-16F2DE3D8E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9506" y="5348182"/>
              <a:ext cx="457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3FD574AC-12B3-7E4C-8C30-7B7CDF8E54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7177" y="5080323"/>
              <a:ext cx="829156" cy="5095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cs typeface="+mn-cs"/>
                </a:rPr>
                <a:t>symbol table</a:t>
              </a: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8BFED8CA-32B2-3441-91E5-7D6670D041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2810" y="5080324"/>
              <a:ext cx="192940" cy="5095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37" name="Text Box 56">
              <a:extLst>
                <a:ext uri="{FF2B5EF4-FFF2-40B4-BE49-F238E27FC236}">
                  <a16:creationId xmlns:a16="http://schemas.microsoft.com/office/drawing/2014/main" id="{E58262DD-D10E-464E-95C1-B76D2C40C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5069" y="4732138"/>
              <a:ext cx="115819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scope 2 level</a:t>
              </a:r>
              <a:endParaRPr lang="en-US" sz="1200" b="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90C0B99-64C3-E944-AF5A-E0E0210516D8}"/>
              </a:ext>
            </a:extLst>
          </p:cNvPr>
          <p:cNvGrpSpPr/>
          <p:nvPr/>
        </p:nvGrpSpPr>
        <p:grpSpPr>
          <a:xfrm>
            <a:off x="809095" y="4745806"/>
            <a:ext cx="2097042" cy="591762"/>
            <a:chOff x="481844" y="4999683"/>
            <a:chExt cx="2097042" cy="591762"/>
          </a:xfrm>
        </p:grpSpPr>
        <p:sp>
          <p:nvSpPr>
            <p:cNvPr id="39" name="Line 12">
              <a:extLst>
                <a:ext uri="{FF2B5EF4-FFF2-40B4-BE49-F238E27FC236}">
                  <a16:creationId xmlns:a16="http://schemas.microsoft.com/office/drawing/2014/main" id="{6A718C4F-0E15-4546-BE65-C8453B728A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23515" y="5373844"/>
              <a:ext cx="457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9F6F9378-DC6A-894A-9767-983EC0095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44" y="5115374"/>
              <a:ext cx="706883" cy="4760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100" b="0" dirty="0">
                  <a:cs typeface="+mn-cs"/>
                </a:rPr>
                <a:t>symbol tables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39744E-6289-6B48-8F56-8D6D24085DC7}"/>
                </a:ext>
              </a:extLst>
            </p:cNvPr>
            <p:cNvSpPr txBox="1"/>
            <p:nvPr/>
          </p:nvSpPr>
          <p:spPr>
            <a:xfrm>
              <a:off x="1499724" y="4999683"/>
              <a:ext cx="716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2800" b="1" dirty="0">
                  <a:latin typeface="Times New Roman"/>
                  <a:cs typeface="Times New Roman"/>
                </a:rPr>
                <a:t>. . .</a:t>
              </a:r>
              <a:endParaRPr lang="en-US" sz="2400" b="1" dirty="0">
                <a:latin typeface="Times New Roman"/>
                <a:cs typeface="Times New Roman"/>
              </a:endParaRPr>
            </a:p>
          </p:txBody>
        </p:sp>
        <p:sp>
          <p:nvSpPr>
            <p:cNvPr id="42" name="Line 12">
              <a:extLst>
                <a:ext uri="{FF2B5EF4-FFF2-40B4-BE49-F238E27FC236}">
                  <a16:creationId xmlns:a16="http://schemas.microsoft.com/office/drawing/2014/main" id="{9169CA93-FA85-234A-98D8-2DF5AF3C9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1686" y="5364124"/>
              <a:ext cx="457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54EF55EC-4907-C548-B519-7C648FEE3440}"/>
              </a:ext>
            </a:extLst>
          </p:cNvPr>
          <p:cNvSpPr/>
          <p:nvPr/>
        </p:nvSpPr>
        <p:spPr>
          <a:xfrm>
            <a:off x="809095" y="4073120"/>
            <a:ext cx="8637183" cy="476072"/>
          </a:xfrm>
          <a:prstGeom prst="wedgeRoundRectCallout">
            <a:avLst>
              <a:gd name="adj1" fmla="val -67939"/>
              <a:gd name="adj2" fmla="val 343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Nested scoping can be handled using a linked list of symbol tables:</a:t>
            </a:r>
          </a:p>
        </p:txBody>
      </p: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FD641657-EEA4-594B-A5C7-BE0A3343F1E8}"/>
              </a:ext>
            </a:extLst>
          </p:cNvPr>
          <p:cNvSpPr/>
          <p:nvPr/>
        </p:nvSpPr>
        <p:spPr>
          <a:xfrm>
            <a:off x="5186137" y="1704608"/>
            <a:ext cx="2850730" cy="952532"/>
          </a:xfrm>
          <a:prstGeom prst="wedgeRoundRectCallout">
            <a:avLst>
              <a:gd name="adj1" fmla="val -73455"/>
              <a:gd name="adj2" fmla="val 54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Some high-level languages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(but not Jack) feature unlimited nested variable scoping</a:t>
            </a:r>
          </a:p>
        </p:txBody>
      </p:sp>
    </p:spTree>
    <p:extLst>
      <p:ext uri="{BB962C8B-B14F-4D97-AF65-F5344CB8AC3E}">
        <p14:creationId xmlns:p14="http://schemas.microsoft.com/office/powerpoint/2010/main" val="365955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7" y="1390487"/>
            <a:ext cx="3080130" cy="3878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8496"/>
          <a:stretch/>
        </p:blipFill>
        <p:spPr>
          <a:xfrm>
            <a:off x="1236267" y="1947438"/>
            <a:ext cx="626040" cy="43086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5E0DBBC-5859-5B4B-B638-DE6FCC4A0BEF}"/>
              </a:ext>
            </a:extLst>
          </p:cNvPr>
          <p:cNvSpPr/>
          <p:nvPr/>
        </p:nvSpPr>
        <p:spPr>
          <a:xfrm>
            <a:off x="1342650" y="2596497"/>
            <a:ext cx="483973" cy="3768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998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3945321" y="3787362"/>
            <a:ext cx="1353533" cy="47871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21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50000"/>
              </a:lnSpc>
              <a:spcBef>
                <a:spcPct val="65000"/>
              </a:spcBef>
              <a:defRPr/>
            </a:pPr>
            <a:r>
              <a:rPr lang="fr-FR" sz="1400" dirty="0">
                <a:latin typeface="Consolas"/>
                <a:cs typeface="Consolas"/>
              </a:rPr>
              <a:t>x + y – 2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7797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199" y="997962"/>
            <a:ext cx="8061101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r>
              <a:rPr lang="he-IL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Usage is free for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For permission to use the materials in other settings, contact schocken@gmail.com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We’ll appreciate it if you will credit Nand to Tetris somewhere,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and put a reference to 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To stay in touch with our course team about updates and new teaching materials,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fill in </a:t>
            </a:r>
            <a:r>
              <a:rPr lang="en-US" dirty="0">
                <a:latin typeface="Times New Roman"/>
                <a:cs typeface="Times New Roman"/>
                <a:hlinkClick r:id="rId3"/>
              </a:rPr>
              <a:t>this form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he-IL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800" i="1" dirty="0">
                <a:latin typeface="Times New Roman"/>
                <a:cs typeface="Times New Roman"/>
              </a:rPr>
              <a:t>Shimon Schocken </a:t>
            </a:r>
            <a:r>
              <a:rPr lang="en-US" sz="1800" dirty="0">
                <a:latin typeface="Times New Roman"/>
                <a:cs typeface="Times New Roman"/>
              </a:rPr>
              <a:t>/</a:t>
            </a:r>
            <a:r>
              <a:rPr lang="en-US" sz="1800" i="1" dirty="0">
                <a:latin typeface="Times New Roman"/>
                <a:cs typeface="Times New Roman"/>
              </a:rPr>
              <a:t> Noam Nisan</a:t>
            </a:r>
          </a:p>
          <a:p>
            <a:pPr lvl="1">
              <a:spcBef>
                <a:spcPts val="24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185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131B7-09ED-CC49-A3CA-9AB21019113D}"/>
              </a:ext>
            </a:extLst>
          </p:cNvPr>
          <p:cNvGrpSpPr/>
          <p:nvPr/>
        </p:nvGrpSpPr>
        <p:grpSpPr>
          <a:xfrm>
            <a:off x="3567550" y="3378591"/>
            <a:ext cx="2210114" cy="1546253"/>
            <a:chOff x="2816945" y="4282136"/>
            <a:chExt cx="2210114" cy="1546253"/>
          </a:xfrm>
        </p:grpSpPr>
        <p:sp>
          <p:nvSpPr>
            <p:cNvPr id="14" name="Text Box 3"/>
            <p:cNvSpPr txBox="1">
              <a:spLocks noChangeArrowheads="1"/>
            </p:cNvSpPr>
            <p:nvPr/>
          </p:nvSpPr>
          <p:spPr bwMode="auto">
            <a:xfrm>
              <a:off x="3194716" y="4690907"/>
              <a:ext cx="1353533" cy="4787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216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65000"/>
                </a:spcBef>
                <a:defRPr/>
              </a:pPr>
              <a:r>
                <a:rPr lang="fr-FR" sz="1400" dirty="0">
                  <a:latin typeface="Consolas"/>
                  <a:cs typeface="Consolas"/>
                </a:rPr>
                <a:t>x + y – 2</a:t>
              </a:r>
              <a:endParaRPr lang="en-US" sz="1600" dirty="0">
                <a:latin typeface="Consolas"/>
                <a:cs typeface="Consola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23217" y="4282136"/>
              <a:ext cx="186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1000"/>
                </a:spcBef>
              </a:pPr>
              <a:r>
                <a:rPr lang="en-US" dirty="0">
                  <a:latin typeface="Times New Roman"/>
                  <a:cs typeface="Times New Roman"/>
                </a:rPr>
                <a:t>Infix notation</a:t>
              </a:r>
            </a:p>
          </p:txBody>
        </p:sp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2816945" y="5135398"/>
              <a:ext cx="2210114" cy="692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65000"/>
                </a:spcBef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(human friendly)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B9B714-1DF0-5F48-A635-03857E9BF5EF}"/>
              </a:ext>
            </a:extLst>
          </p:cNvPr>
          <p:cNvGrpSpPr/>
          <p:nvPr/>
        </p:nvGrpSpPr>
        <p:grpSpPr>
          <a:xfrm>
            <a:off x="1551965" y="3379242"/>
            <a:ext cx="6123731" cy="1828214"/>
            <a:chOff x="1359500" y="4300170"/>
            <a:chExt cx="6123731" cy="1828214"/>
          </a:xfrm>
        </p:grpSpPr>
        <p:sp>
          <p:nvSpPr>
            <p:cNvPr id="21" name="TextBox 20"/>
            <p:cNvSpPr txBox="1"/>
            <p:nvPr/>
          </p:nvSpPr>
          <p:spPr>
            <a:xfrm>
              <a:off x="1558921" y="4300170"/>
              <a:ext cx="186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1000"/>
                </a:spcBef>
              </a:pPr>
              <a:r>
                <a:rPr lang="en-US" dirty="0">
                  <a:latin typeface="Times New Roman"/>
                  <a:cs typeface="Times New Roman"/>
                </a:rPr>
                <a:t>Prefix notation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33774" y="4315857"/>
              <a:ext cx="186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1000"/>
                </a:spcBef>
              </a:pPr>
              <a:r>
                <a:rPr lang="en-US" dirty="0">
                  <a:latin typeface="Times New Roman"/>
                  <a:cs typeface="Times New Roman"/>
                </a:rPr>
                <a:t>Postfix notation</a:t>
              </a:r>
            </a:p>
          </p:txBody>
        </p:sp>
        <p:sp>
          <p:nvSpPr>
            <p:cNvPr id="26" name="Text Box 3"/>
            <p:cNvSpPr txBox="1">
              <a:spLocks noChangeArrowheads="1"/>
            </p:cNvSpPr>
            <p:nvPr/>
          </p:nvSpPr>
          <p:spPr bwMode="auto">
            <a:xfrm>
              <a:off x="5273117" y="5192452"/>
              <a:ext cx="2210114" cy="608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65000"/>
                </a:spcBef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(stack oriented)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1A375A9-9FDA-2546-A61F-9D0440489AA6}"/>
                </a:ext>
              </a:extLst>
            </p:cNvPr>
            <p:cNvGrpSpPr/>
            <p:nvPr/>
          </p:nvGrpSpPr>
          <p:grpSpPr>
            <a:xfrm>
              <a:off x="1359500" y="5215208"/>
              <a:ext cx="2256641" cy="913176"/>
              <a:chOff x="801360" y="5197825"/>
              <a:chExt cx="2256641" cy="913176"/>
            </a:xfrm>
          </p:grpSpPr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801360" y="5502217"/>
                <a:ext cx="2210114" cy="608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3600" tIns="190800" rIns="93600" bIns="190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50000"/>
                  </a:lnSpc>
                  <a:spcBef>
                    <a:spcPct val="65000"/>
                  </a:spcBef>
                  <a:defRPr/>
                </a:pPr>
                <a:r>
                  <a:rPr lang="fr-FR" sz="1400" dirty="0">
                    <a:latin typeface="Consolas"/>
                    <a:cs typeface="Consolas"/>
                  </a:rPr>
                  <a:t>–</a:t>
                </a:r>
                <a:r>
                  <a:rPr lang="fr-FR" sz="1400" dirty="0">
                    <a:latin typeface="Times New Roman"/>
                    <a:cs typeface="Times New Roman"/>
                  </a:rPr>
                  <a:t> </a:t>
                </a:r>
                <a:r>
                  <a:rPr lang="fr-FR" sz="1400" dirty="0">
                    <a:latin typeface="Consolas"/>
                    <a:cs typeface="Consolas"/>
                  </a:rPr>
                  <a:t>(+</a:t>
                </a:r>
                <a:r>
                  <a:rPr lang="fr-FR" sz="1400" dirty="0">
                    <a:latin typeface="Times New Roman"/>
                    <a:cs typeface="Times New Roman"/>
                  </a:rPr>
                  <a:t> </a:t>
                </a:r>
                <a:r>
                  <a:rPr lang="fr-FR" sz="1400" dirty="0">
                    <a:latin typeface="Consolas"/>
                    <a:cs typeface="Consolas"/>
                  </a:rPr>
                  <a:t>(</a:t>
                </a:r>
                <a:r>
                  <a:rPr lang="fr-FR" sz="1400" dirty="0">
                    <a:latin typeface="Times New Roman"/>
                    <a:cs typeface="Times New Roman"/>
                  </a:rPr>
                  <a:t> </a:t>
                </a:r>
                <a:r>
                  <a:rPr lang="fr-FR" sz="1400" dirty="0">
                    <a:latin typeface="Consolas"/>
                    <a:cs typeface="Consolas"/>
                  </a:rPr>
                  <a:t>x</a:t>
                </a:r>
                <a:r>
                  <a:rPr lang="fr-FR" sz="1400" dirty="0">
                    <a:latin typeface="Times New Roman"/>
                    <a:cs typeface="Times New Roman"/>
                  </a:rPr>
                  <a:t> </a:t>
                </a:r>
                <a:r>
                  <a:rPr lang="fr-FR" sz="1400" dirty="0">
                    <a:latin typeface="Consolas"/>
                    <a:cs typeface="Consolas"/>
                  </a:rPr>
                  <a:t>,</a:t>
                </a:r>
                <a:r>
                  <a:rPr lang="fr-FR" sz="1400" dirty="0">
                    <a:latin typeface="Times New Roman"/>
                    <a:cs typeface="Times New Roman"/>
                  </a:rPr>
                  <a:t> </a:t>
                </a:r>
                <a:r>
                  <a:rPr lang="fr-FR" sz="1400" dirty="0">
                    <a:latin typeface="Consolas"/>
                    <a:cs typeface="Consolas"/>
                  </a:rPr>
                  <a:t>y</a:t>
                </a:r>
                <a:r>
                  <a:rPr lang="fr-FR" sz="1400" dirty="0">
                    <a:latin typeface="Times New Roman"/>
                    <a:cs typeface="Times New Roman"/>
                  </a:rPr>
                  <a:t> </a:t>
                </a:r>
                <a:r>
                  <a:rPr lang="fr-FR" sz="1400" dirty="0">
                    <a:latin typeface="Consolas"/>
                    <a:cs typeface="Consolas"/>
                  </a:rPr>
                  <a:t>),</a:t>
                </a:r>
                <a:r>
                  <a:rPr lang="fr-F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400" dirty="0">
                    <a:latin typeface="Consolas"/>
                    <a:cs typeface="Consolas"/>
                  </a:rPr>
                  <a:t>2</a:t>
                </a:r>
                <a:r>
                  <a:rPr lang="fr-FR" sz="1400" dirty="0">
                    <a:latin typeface="Times New Roman"/>
                    <a:cs typeface="Times New Roman"/>
                  </a:rPr>
                  <a:t> </a:t>
                </a:r>
                <a:r>
                  <a:rPr lang="en-US" sz="1400" dirty="0">
                    <a:latin typeface="Consolas"/>
                    <a:cs typeface="Consolas"/>
                  </a:rPr>
                  <a:t>)</a:t>
                </a:r>
              </a:p>
            </p:txBody>
          </p:sp>
          <p:sp>
            <p:nvSpPr>
              <p:cNvPr id="22" name="Text Box 3"/>
              <p:cNvSpPr txBox="1">
                <a:spLocks noChangeArrowheads="1"/>
              </p:cNvSpPr>
              <p:nvPr/>
            </p:nvSpPr>
            <p:spPr bwMode="auto">
              <a:xfrm>
                <a:off x="847887" y="5197825"/>
                <a:ext cx="2210114" cy="608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3600" tIns="190800" rIns="93600" bIns="190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50000"/>
                  </a:lnSpc>
                  <a:spcBef>
                    <a:spcPct val="65000"/>
                  </a:spcBef>
                  <a:defRPr/>
                </a:pPr>
                <a:r>
                  <a:rPr lang="en-US" sz="1800" dirty="0">
                    <a:latin typeface="Times New Roman"/>
                    <a:cs typeface="Times New Roman"/>
                  </a:rPr>
                  <a:t>(</a:t>
                </a:r>
                <a:r>
                  <a:rPr lang="en-US" sz="1600" dirty="0">
                    <a:latin typeface="Times New Roman"/>
                    <a:cs typeface="Times New Roman"/>
                  </a:rPr>
                  <a:t>functional)</a:t>
                </a:r>
                <a:endParaRPr lang="en-US" sz="1800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37" name="Text Box 3">
              <a:extLst>
                <a:ext uri="{FF2B5EF4-FFF2-40B4-BE49-F238E27FC236}">
                  <a16:creationId xmlns:a16="http://schemas.microsoft.com/office/drawing/2014/main" id="{D4364C24-12D0-6D47-91E4-7C3541787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8252" y="4716899"/>
              <a:ext cx="1353019" cy="4787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216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65000"/>
                </a:spcBef>
                <a:defRPr/>
              </a:pPr>
              <a:r>
                <a:rPr lang="fr-FR" sz="1400" dirty="0">
                  <a:latin typeface="Consolas"/>
                  <a:cs typeface="Consolas"/>
                </a:rPr>
                <a:t>x y + 2 –</a:t>
              </a:r>
              <a:endParaRPr lang="en-US" sz="1600" dirty="0">
                <a:latin typeface="Consolas"/>
                <a:cs typeface="Consolas"/>
              </a:endParaRPr>
            </a:p>
          </p:txBody>
        </p:sp>
        <p:sp>
          <p:nvSpPr>
            <p:cNvPr id="38" name="Text Box 3">
              <a:extLst>
                <a:ext uri="{FF2B5EF4-FFF2-40B4-BE49-F238E27FC236}">
                  <a16:creationId xmlns:a16="http://schemas.microsoft.com/office/drawing/2014/main" id="{751822C3-D650-324E-BD7D-D4FA37939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274" y="4696481"/>
              <a:ext cx="1353019" cy="4787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216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65000"/>
                </a:spcBef>
                <a:defRPr/>
              </a:pPr>
              <a:r>
                <a:rPr lang="fr-FR" sz="1400" dirty="0">
                  <a:latin typeface="Consolas"/>
                  <a:cs typeface="Consolas"/>
                </a:rPr>
                <a:t>– + x y 2</a:t>
              </a:r>
              <a:endParaRPr lang="en-US" sz="1600" dirty="0">
                <a:latin typeface="Consolas"/>
                <a:cs typeface="Consola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683C27-2273-3A4B-80E9-68AE95304FFC}"/>
              </a:ext>
            </a:extLst>
          </p:cNvPr>
          <p:cNvGrpSpPr/>
          <p:nvPr/>
        </p:nvGrpSpPr>
        <p:grpSpPr>
          <a:xfrm>
            <a:off x="3692826" y="1600208"/>
            <a:ext cx="1238112" cy="1369618"/>
            <a:chOff x="9987285" y="2905151"/>
            <a:chExt cx="1238112" cy="136961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88D2FF-10E9-DA44-AED2-560486BB192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36200" y="3691688"/>
              <a:ext cx="169062" cy="26618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DD363E-6B60-EA4A-AA8C-F0C172618210}"/>
                </a:ext>
              </a:extLst>
            </p:cNvPr>
            <p:cNvSpPr/>
            <p:nvPr/>
          </p:nvSpPr>
          <p:spPr bwMode="auto">
            <a:xfrm>
              <a:off x="9987285" y="3957869"/>
              <a:ext cx="317107" cy="316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348FD3D-33C0-8D4B-8669-340B48E81F27}"/>
                </a:ext>
              </a:extLst>
            </p:cNvPr>
            <p:cNvSpPr/>
            <p:nvPr/>
          </p:nvSpPr>
          <p:spPr bwMode="auto">
            <a:xfrm>
              <a:off x="10627217" y="3952849"/>
              <a:ext cx="317107" cy="316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69D2634-DF15-C54B-9B41-22A19BED8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36183" y="3722618"/>
              <a:ext cx="146862" cy="2549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A272C1F-4E0A-BB45-ABC3-42FC638CAB31}"/>
                </a:ext>
              </a:extLst>
            </p:cNvPr>
            <p:cNvSpPr/>
            <p:nvPr/>
          </p:nvSpPr>
          <p:spPr bwMode="auto">
            <a:xfrm>
              <a:off x="10292028" y="3429000"/>
              <a:ext cx="335189" cy="3053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F1F16F-23E9-F648-BB00-11B47AC10B2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517273" y="3167839"/>
              <a:ext cx="169062" cy="26618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5ADDC89-B10F-504C-A356-B2DF2E918C50}"/>
                </a:ext>
              </a:extLst>
            </p:cNvPr>
            <p:cNvSpPr/>
            <p:nvPr/>
          </p:nvSpPr>
          <p:spPr bwMode="auto">
            <a:xfrm>
              <a:off x="10908290" y="3429000"/>
              <a:ext cx="317107" cy="316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C2A59F9-416A-0347-8C71-207D6353B1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817256" y="3198769"/>
              <a:ext cx="146862" cy="2549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8C5C1B4-6F33-304D-8477-10D1DA962272}"/>
                </a:ext>
              </a:extLst>
            </p:cNvPr>
            <p:cNvSpPr/>
            <p:nvPr/>
          </p:nvSpPr>
          <p:spPr bwMode="auto">
            <a:xfrm>
              <a:off x="10573101" y="2905151"/>
              <a:ext cx="335189" cy="3053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8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expressions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53643" y="4381353"/>
            <a:ext cx="7083775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Option 1: Parse the infix source expression into a parse tree,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            then generate the postfix VM code from the tree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Option 2: Generate the VM code directly from the source expression.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78276" y="3136612"/>
            <a:ext cx="2794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Postfix notation,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stack oriented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13C101-4624-B043-8DF2-F1D07E387BCC}"/>
              </a:ext>
            </a:extLst>
          </p:cNvPr>
          <p:cNvGrpSpPr/>
          <p:nvPr/>
        </p:nvGrpSpPr>
        <p:grpSpPr>
          <a:xfrm>
            <a:off x="544108" y="1728109"/>
            <a:ext cx="2219700" cy="1479494"/>
            <a:chOff x="491907" y="1745545"/>
            <a:chExt cx="2219700" cy="1479494"/>
          </a:xfrm>
        </p:grpSpPr>
        <p:sp>
          <p:nvSpPr>
            <p:cNvPr id="37" name="Text Box 3">
              <a:extLst>
                <a:ext uri="{FF2B5EF4-FFF2-40B4-BE49-F238E27FC236}">
                  <a16:creationId xmlns:a16="http://schemas.microsoft.com/office/drawing/2014/main" id="{C8F47556-4459-2B44-8A20-73B27251C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8490" y="2129713"/>
              <a:ext cx="1108694" cy="4355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ct val="65000"/>
                </a:spcBef>
                <a:defRPr/>
              </a:pPr>
              <a:r>
                <a:rPr lang="fr-FR" sz="1200" dirty="0">
                  <a:latin typeface="Consolas"/>
                  <a:cs typeface="Consolas"/>
                </a:rPr>
                <a:t>x</a:t>
              </a:r>
              <a:r>
                <a:rPr lang="fr-FR" sz="1200" dirty="0">
                  <a:latin typeface="Times New Roman"/>
                  <a:cs typeface="Times New Roman"/>
                </a:rPr>
                <a:t> </a:t>
              </a:r>
              <a:r>
                <a:rPr lang="fr-FR" sz="1200" dirty="0">
                  <a:latin typeface="Consolas"/>
                  <a:cs typeface="Consolas"/>
                </a:rPr>
                <a:t>+</a:t>
              </a:r>
              <a:r>
                <a:rPr lang="fr-FR" sz="1200" dirty="0">
                  <a:latin typeface="Times New Roman"/>
                  <a:cs typeface="Times New Roman"/>
                </a:rPr>
                <a:t> </a:t>
              </a:r>
              <a:r>
                <a:rPr lang="fr-FR" sz="1200" dirty="0">
                  <a:latin typeface="Consolas"/>
                  <a:cs typeface="Consolas"/>
                </a:rPr>
                <a:t>y</a:t>
              </a:r>
              <a:r>
                <a:rPr lang="fr-FR" sz="1200" dirty="0">
                  <a:latin typeface="Times New Roman"/>
                  <a:cs typeface="Times New Roman"/>
                </a:rPr>
                <a:t> </a:t>
              </a:r>
              <a:r>
                <a:rPr lang="fr-FR" sz="1200" dirty="0">
                  <a:latin typeface="Consolas"/>
                  <a:cs typeface="Consolas"/>
                </a:rPr>
                <a:t>–</a:t>
              </a:r>
              <a:r>
                <a:rPr lang="fr-FR" sz="1200" dirty="0">
                  <a:latin typeface="Times New Roman"/>
                  <a:cs typeface="Times New Roman"/>
                </a:rPr>
                <a:t> </a:t>
              </a:r>
              <a:r>
                <a:rPr lang="fr-FR" sz="1200" dirty="0">
                  <a:latin typeface="Consolas"/>
                  <a:cs typeface="Consolas"/>
                </a:rPr>
                <a:t>2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281F1A-26A2-0D4F-A24E-A18E3E681373}"/>
                </a:ext>
              </a:extLst>
            </p:cNvPr>
            <p:cNvSpPr txBox="1"/>
            <p:nvPr/>
          </p:nvSpPr>
          <p:spPr>
            <a:xfrm>
              <a:off x="959107" y="1745545"/>
              <a:ext cx="1486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Source code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9E91F9-749E-D74E-AAFC-CFBFEB21CB66}"/>
                </a:ext>
              </a:extLst>
            </p:cNvPr>
            <p:cNvSpPr txBox="1"/>
            <p:nvPr/>
          </p:nvSpPr>
          <p:spPr>
            <a:xfrm>
              <a:off x="491907" y="2640264"/>
              <a:ext cx="2219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Infix notation,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human-friendly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31CBAA9-457F-F84F-AF75-CD954029A6D4}"/>
              </a:ext>
            </a:extLst>
          </p:cNvPr>
          <p:cNvSpPr txBox="1"/>
          <p:nvPr/>
        </p:nvSpPr>
        <p:spPr>
          <a:xfrm>
            <a:off x="6493997" y="1219974"/>
            <a:ext cx="2592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41" name="Text Box 3">
            <a:extLst>
              <a:ext uri="{FF2B5EF4-FFF2-40B4-BE49-F238E27FC236}">
                <a16:creationId xmlns:a16="http://schemas.microsoft.com/office/drawing/2014/main" id="{2F824621-DCB8-CC41-BE8A-E3A3BB9B9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345" y="1558528"/>
            <a:ext cx="1086286" cy="150656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fr-FR" sz="1200" dirty="0">
                <a:latin typeface="Consolas"/>
                <a:cs typeface="Consolas"/>
              </a:rPr>
              <a:t>push x</a:t>
            </a:r>
          </a:p>
          <a:p>
            <a:pPr>
              <a:spcBef>
                <a:spcPts val="600"/>
              </a:spcBef>
              <a:defRPr/>
            </a:pPr>
            <a:r>
              <a:rPr lang="fr-FR" sz="1200" dirty="0">
                <a:latin typeface="Consolas"/>
                <a:cs typeface="Consolas"/>
              </a:rPr>
              <a:t>push y</a:t>
            </a:r>
          </a:p>
          <a:p>
            <a:pPr>
              <a:spcBef>
                <a:spcPts val="600"/>
              </a:spcBef>
              <a:defRPr/>
            </a:pPr>
            <a:r>
              <a:rPr lang="fr-FR" sz="1200" dirty="0">
                <a:latin typeface="Consolas"/>
                <a:cs typeface="Consolas"/>
              </a:rPr>
              <a:t>add</a:t>
            </a:r>
          </a:p>
          <a:p>
            <a:pPr>
              <a:spcBef>
                <a:spcPts val="600"/>
              </a:spcBef>
              <a:defRPr/>
            </a:pPr>
            <a:r>
              <a:rPr lang="fr-FR" sz="1200" dirty="0">
                <a:latin typeface="Consolas"/>
                <a:cs typeface="Consolas"/>
              </a:rPr>
              <a:t>push 2</a:t>
            </a:r>
          </a:p>
          <a:p>
            <a:pPr>
              <a:spcBef>
                <a:spcPts val="600"/>
              </a:spcBef>
              <a:defRPr/>
            </a:pPr>
            <a:r>
              <a:rPr lang="fr-FR" sz="1200" dirty="0">
                <a:latin typeface="Consolas"/>
                <a:cs typeface="Consolas"/>
              </a:rPr>
              <a:t>sub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394B27-7827-8946-9B1A-037F8C8222D4}"/>
              </a:ext>
            </a:extLst>
          </p:cNvPr>
          <p:cNvSpPr txBox="1"/>
          <p:nvPr/>
        </p:nvSpPr>
        <p:spPr>
          <a:xfrm>
            <a:off x="3490425" y="1166148"/>
            <a:ext cx="186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000"/>
              </a:spcBef>
            </a:pPr>
            <a:r>
              <a:rPr lang="en-US" dirty="0">
                <a:latin typeface="Times New Roman"/>
                <a:cs typeface="Times New Roman"/>
              </a:rPr>
              <a:t>Parse Tree</a:t>
            </a:r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212ED610-EEBC-574F-BF84-5BAD5CD867C1}"/>
              </a:ext>
            </a:extLst>
          </p:cNvPr>
          <p:cNvSpPr/>
          <p:nvPr/>
        </p:nvSpPr>
        <p:spPr>
          <a:xfrm>
            <a:off x="3371695" y="3230987"/>
            <a:ext cx="2794672" cy="701301"/>
          </a:xfrm>
          <a:prstGeom prst="wedgeRoundRectCallout">
            <a:avLst>
              <a:gd name="adj1" fmla="val 62493"/>
              <a:gd name="adj2" fmla="val -115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>
              <a:spcBef>
                <a:spcPts val="10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When executed during runtime, the generated code ends up leaving the value of the expression at the top of the stack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A8F9B485-DF11-7C4B-A573-56A8799E3A57}"/>
              </a:ext>
            </a:extLst>
          </p:cNvPr>
          <p:cNvSpPr/>
          <p:nvPr/>
        </p:nvSpPr>
        <p:spPr>
          <a:xfrm>
            <a:off x="5283815" y="1889777"/>
            <a:ext cx="1086286" cy="7426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9583A1C-BF0D-3045-93AD-FB98E586C439}"/>
              </a:ext>
            </a:extLst>
          </p:cNvPr>
          <p:cNvSpPr/>
          <p:nvPr/>
        </p:nvSpPr>
        <p:spPr>
          <a:xfrm>
            <a:off x="2538603" y="1897386"/>
            <a:ext cx="1086286" cy="7426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C16D6B1-7026-C649-A69D-A4D7F6C03543}"/>
              </a:ext>
            </a:extLst>
          </p:cNvPr>
          <p:cNvGrpSpPr/>
          <p:nvPr/>
        </p:nvGrpSpPr>
        <p:grpSpPr>
          <a:xfrm>
            <a:off x="3692826" y="1600208"/>
            <a:ext cx="1238112" cy="1369618"/>
            <a:chOff x="9987285" y="2905151"/>
            <a:chExt cx="1238112" cy="136961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029CD3-F745-3548-B701-5FA1C3D065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36200" y="3691688"/>
              <a:ext cx="169062" cy="26618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4A96661-7215-8641-85B6-B4AFCCDB9600}"/>
                </a:ext>
              </a:extLst>
            </p:cNvPr>
            <p:cNvSpPr/>
            <p:nvPr/>
          </p:nvSpPr>
          <p:spPr bwMode="auto">
            <a:xfrm>
              <a:off x="9987285" y="3957869"/>
              <a:ext cx="317107" cy="316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404DBAD-93D8-5B44-A640-46032342E2E0}"/>
                </a:ext>
              </a:extLst>
            </p:cNvPr>
            <p:cNvSpPr/>
            <p:nvPr/>
          </p:nvSpPr>
          <p:spPr bwMode="auto">
            <a:xfrm>
              <a:off x="10627217" y="3952849"/>
              <a:ext cx="317107" cy="316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89587E5-C63C-144E-B2A7-DF97E3323D9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36183" y="3722618"/>
              <a:ext cx="146862" cy="2549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DF3782-A472-054E-94DA-062B73A45644}"/>
                </a:ext>
              </a:extLst>
            </p:cNvPr>
            <p:cNvSpPr/>
            <p:nvPr/>
          </p:nvSpPr>
          <p:spPr bwMode="auto">
            <a:xfrm>
              <a:off x="10292028" y="3429000"/>
              <a:ext cx="335189" cy="3053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19BE543-BA55-5D42-82EF-1342A128AB0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517273" y="3167839"/>
              <a:ext cx="169062" cy="266181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3B004D-F1BA-5E4F-A9B9-E55366ABB83E}"/>
                </a:ext>
              </a:extLst>
            </p:cNvPr>
            <p:cNvSpPr/>
            <p:nvPr/>
          </p:nvSpPr>
          <p:spPr bwMode="auto">
            <a:xfrm>
              <a:off x="10908290" y="3429000"/>
              <a:ext cx="317107" cy="316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1EFD182-10D2-E94E-A4B1-568A95A3B9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817256" y="3198769"/>
              <a:ext cx="146862" cy="254905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1129645-68EC-BD4D-842A-D6372F20AE7B}"/>
                </a:ext>
              </a:extLst>
            </p:cNvPr>
            <p:cNvSpPr/>
            <p:nvPr/>
          </p:nvSpPr>
          <p:spPr bwMode="auto">
            <a:xfrm>
              <a:off x="10573101" y="2905151"/>
              <a:ext cx="335189" cy="3053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4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expressions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2B5CBF35-F077-C343-BAEA-D40EB42F3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1605230"/>
            <a:ext cx="2306517" cy="29096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100" b="1" dirty="0">
                <a:latin typeface="Consolas"/>
                <a:ea typeface="宋体"/>
              </a:rPr>
              <a:t>compileExpression</a:t>
            </a:r>
            <a:r>
              <a:rPr lang="en-US" sz="1100" dirty="0">
                <a:latin typeface="Consolas"/>
                <a:ea typeface="宋体"/>
              </a:rPr>
              <a:t>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100" dirty="0">
                <a:latin typeface="Consolas"/>
                <a:ea typeface="宋体"/>
              </a:rPr>
              <a:t>):</a:t>
            </a:r>
            <a:endParaRPr lang="en-US" sz="1200" dirty="0">
              <a:latin typeface="Times New Roman"/>
              <a:ea typeface="宋体"/>
            </a:endParaRPr>
          </a:p>
          <a:p>
            <a:pPr marL="357188" indent="-309563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   if 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357188" indent="-261938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 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357188" indent="-309563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   if 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200" i="1" dirty="0">
                <a:latin typeface="Times New Roman"/>
                <a:ea typeface="宋体"/>
              </a:rPr>
              <a:t> op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200" i="1" dirty="0">
                <a:latin typeface="Times New Roman"/>
                <a:ea typeface="宋体"/>
              </a:rPr>
              <a:t> term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op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endParaRPr lang="en-US" sz="1100" baseline="-25000" dirty="0">
              <a:latin typeface="Times New Roman"/>
              <a:ea typeface="宋体"/>
            </a:endParaRPr>
          </a:p>
          <a:p>
            <a:pPr marL="357188" indent="-309563"/>
            <a:r>
              <a:rPr lang="en-US" sz="1100" i="1" baseline="-25000" dirty="0">
                <a:latin typeface="Times New Roman"/>
                <a:ea typeface="宋体"/>
              </a:rPr>
              <a:t>                             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3</a:t>
            </a:r>
            <a:r>
              <a:rPr lang="en-US" sz="1200" i="1" dirty="0">
                <a:latin typeface="Times New Roman"/>
                <a:ea typeface="宋体"/>
              </a:rPr>
              <a:t> op</a:t>
            </a:r>
            <a:r>
              <a:rPr lang="en-US" sz="1200" baseline="-25000" dirty="0">
                <a:latin typeface="Times New Roman"/>
                <a:ea typeface="宋体"/>
              </a:rPr>
              <a:t>3</a:t>
            </a:r>
            <a:r>
              <a:rPr lang="en-US" sz="1200" i="1" dirty="0">
                <a:latin typeface="Times New Roman"/>
                <a:ea typeface="宋体"/>
              </a:rPr>
              <a:t> …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i="1" baseline="-25000" dirty="0">
                <a:latin typeface="Times New Roman"/>
                <a:ea typeface="宋体"/>
              </a:rPr>
              <a:t>n</a:t>
            </a:r>
            <a:r>
              <a:rPr lang="en-US" sz="1200" baseline="-25000" dirty="0">
                <a:latin typeface="Times New Roman"/>
                <a:ea typeface="宋体"/>
              </a:rPr>
              <a:t> </a:t>
            </a:r>
            <a:r>
              <a:rPr lang="en-US" sz="1200" dirty="0">
                <a:latin typeface="Consolas"/>
                <a:cs typeface="Consolas"/>
              </a:rPr>
              <a:t>":</a:t>
            </a:r>
            <a:endParaRPr lang="en-US" sz="1200" dirty="0">
              <a:latin typeface="Times New Roman"/>
              <a:ea typeface="宋体"/>
            </a:endParaRPr>
          </a:p>
          <a:p>
            <a:pPr indent="-24765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 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100" dirty="0">
                <a:latin typeface="Consolas"/>
                <a:ea typeface="宋体"/>
              </a:rPr>
              <a:t>)</a:t>
            </a:r>
          </a:p>
          <a:p>
            <a:pPr indent="-24765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 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indent="-24765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</a:rPr>
              <a:t>      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op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100" dirty="0">
                <a:latin typeface="Consolas"/>
                <a:cs typeface="Consolas"/>
              </a:rPr>
              <a:t>"</a:t>
            </a:r>
          </a:p>
          <a:p>
            <a:pPr indent="-247650">
              <a:spcBef>
                <a:spcPts val="100"/>
              </a:spcBef>
            </a:pPr>
            <a:r>
              <a:rPr lang="en-US" sz="1050" dirty="0">
                <a:latin typeface="Consolas"/>
                <a:ea typeface="宋体"/>
              </a:rPr>
              <a:t>   </a:t>
            </a:r>
            <a:r>
              <a:rPr lang="en-US" sz="1100" dirty="0">
                <a:latin typeface="Consolas"/>
                <a:ea typeface="宋体"/>
              </a:rPr>
              <a:t>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3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100" dirty="0">
              <a:latin typeface="Times New Roman"/>
              <a:ea typeface="宋体"/>
            </a:endParaRPr>
          </a:p>
          <a:p>
            <a:pPr indent="-247650">
              <a:spcBef>
                <a:spcPts val="100"/>
              </a:spcBef>
            </a:pPr>
            <a:r>
              <a:rPr lang="en-US" sz="1100" dirty="0">
                <a:latin typeface="Times New Roman"/>
                <a:ea typeface="宋体"/>
              </a:rPr>
              <a:t>      </a:t>
            </a:r>
            <a:r>
              <a:rPr lang="en-US" sz="1200" dirty="0">
                <a:latin typeface="Times New Roman"/>
                <a:ea typeface="宋体"/>
              </a:rPr>
              <a:t>output</a:t>
            </a:r>
            <a:r>
              <a:rPr lang="en-US" sz="1100" dirty="0">
                <a:latin typeface="Times New Roman"/>
                <a:ea typeface="宋体"/>
              </a:rPr>
              <a:t> </a:t>
            </a:r>
            <a:r>
              <a:rPr lang="en-US" sz="105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op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050" dirty="0">
                <a:latin typeface="Consolas"/>
                <a:cs typeface="Consolas"/>
              </a:rPr>
              <a:t>"</a:t>
            </a:r>
          </a:p>
          <a:p>
            <a:pPr indent="-247650">
              <a:spcBef>
                <a:spcPts val="100"/>
              </a:spcBef>
            </a:pPr>
            <a:r>
              <a:rPr lang="en-US" sz="1050" dirty="0">
                <a:latin typeface="Consolas"/>
                <a:cs typeface="Consolas"/>
              </a:rPr>
              <a:t>   ...</a:t>
            </a:r>
          </a:p>
          <a:p>
            <a:pPr indent="-247650">
              <a:spcBef>
                <a:spcPts val="100"/>
              </a:spcBef>
            </a:pPr>
            <a:r>
              <a:rPr lang="en-US" sz="1000" dirty="0">
                <a:latin typeface="Consolas"/>
                <a:ea typeface="宋体"/>
              </a:rPr>
              <a:t>   </a:t>
            </a:r>
            <a:r>
              <a:rPr lang="en-US" sz="1100" dirty="0">
                <a:latin typeface="Consolas"/>
                <a:ea typeface="宋体"/>
              </a:rPr>
              <a:t>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i="1" baseline="-25000" dirty="0">
                <a:latin typeface="Times New Roman"/>
                <a:ea typeface="宋体"/>
              </a:rPr>
              <a:t>n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050" dirty="0">
              <a:latin typeface="Times New Roman"/>
              <a:ea typeface="宋体"/>
            </a:endParaRPr>
          </a:p>
          <a:p>
            <a:pPr indent="-247650">
              <a:spcBef>
                <a:spcPts val="100"/>
              </a:spcBef>
            </a:pPr>
            <a:r>
              <a:rPr lang="en-US" sz="1050" dirty="0">
                <a:latin typeface="Times New Roman"/>
                <a:ea typeface="宋体"/>
              </a:rPr>
              <a:t>      </a:t>
            </a:r>
            <a:r>
              <a:rPr lang="en-US" sz="1200" dirty="0">
                <a:latin typeface="Times New Roman"/>
                <a:ea typeface="宋体"/>
              </a:rPr>
              <a:t>output</a:t>
            </a:r>
            <a:r>
              <a:rPr lang="en-US" sz="1100" dirty="0">
                <a:latin typeface="Times New Roman"/>
                <a:ea typeface="宋体"/>
              </a:rPr>
              <a:t> </a:t>
            </a:r>
            <a:r>
              <a:rPr lang="en-US" sz="105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op</a:t>
            </a:r>
            <a:r>
              <a:rPr lang="en-US" sz="1200" i="1" baseline="-25000" dirty="0">
                <a:latin typeface="Times New Roman"/>
                <a:ea typeface="宋体"/>
              </a:rPr>
              <a:t>n–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050" dirty="0">
                <a:latin typeface="Consolas"/>
                <a:cs typeface="Consolas"/>
              </a:rPr>
              <a:t>"</a:t>
            </a:r>
            <a:endParaRPr lang="en-US" sz="1100" dirty="0">
              <a:latin typeface="Consolas"/>
              <a:cs typeface="Consolas"/>
            </a:endParaRPr>
          </a:p>
          <a:p>
            <a:pPr indent="-247650">
              <a:spcBef>
                <a:spcPts val="100"/>
              </a:spcBef>
            </a:pPr>
            <a:r>
              <a:rPr lang="en-US" sz="1050" dirty="0">
                <a:latin typeface="Consolas"/>
                <a:cs typeface="Consolas"/>
              </a:rPr>
              <a:t>    </a:t>
            </a:r>
            <a:endParaRPr lang="en-US" sz="11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00"/>
              </a:spcBef>
            </a:pPr>
            <a:endParaRPr lang="en-US" sz="1100" dirty="0">
              <a:latin typeface="Consolas"/>
              <a:cs typeface="Consolas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6355ED2C-8C3E-A842-B19A-AEB00FF4A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809" y="1605230"/>
            <a:ext cx="2229240" cy="37601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100" b="1" dirty="0">
                <a:latin typeface="Consolas"/>
                <a:ea typeface="宋体"/>
              </a:rPr>
              <a:t>compileTerm</a:t>
            </a:r>
            <a:r>
              <a:rPr lang="en-US" sz="1100" dirty="0">
                <a:latin typeface="Consolas"/>
                <a:ea typeface="宋体"/>
              </a:rPr>
              <a:t>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100" dirty="0">
                <a:latin typeface="Consolas"/>
                <a:ea typeface="宋体"/>
              </a:rPr>
              <a:t>):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a constant </a:t>
            </a:r>
            <a:r>
              <a:rPr lang="en-US" sz="1200" i="1" dirty="0">
                <a:latin typeface="Times New Roman"/>
                <a:ea typeface="宋体"/>
              </a:rPr>
              <a:t>c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</a:rPr>
              <a:t>    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dirty="0">
                <a:latin typeface="Consolas"/>
                <a:ea typeface="宋体"/>
              </a:rPr>
              <a:t>push</a:t>
            </a:r>
            <a:r>
              <a:rPr lang="en-US" sz="1200" dirty="0">
                <a:latin typeface="Times New Roman"/>
                <a:ea typeface="宋体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c</a:t>
            </a:r>
            <a:r>
              <a:rPr lang="en-US" sz="1100" dirty="0">
                <a:latin typeface="Consolas"/>
                <a:cs typeface="Consolas"/>
              </a:rPr>
              <a:t>"</a:t>
            </a:r>
            <a:endParaRPr lang="en-US" sz="1200" dirty="0">
              <a:latin typeface="Times New Roman"/>
              <a:ea typeface="宋体"/>
              <a:cs typeface="Consolas"/>
            </a:endParaRP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a variable </a:t>
            </a:r>
            <a:r>
              <a:rPr lang="en-US" sz="1200" i="1" dirty="0">
                <a:latin typeface="Times New Roman"/>
                <a:ea typeface="宋体"/>
              </a:rPr>
              <a:t>var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  <a:cs typeface="Times New Roman"/>
              </a:rPr>
              <a:t>    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dirty="0">
                <a:latin typeface="Consolas"/>
                <a:ea typeface="宋体"/>
              </a:rPr>
              <a:t>push</a:t>
            </a:r>
            <a:r>
              <a:rPr lang="en-US" sz="1200" dirty="0">
                <a:latin typeface="Times New Roman"/>
                <a:ea typeface="宋体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var</a:t>
            </a:r>
            <a:r>
              <a:rPr lang="en-US" sz="1100" dirty="0">
                <a:latin typeface="Consolas"/>
                <a:cs typeface="Consolas"/>
              </a:rPr>
              <a:t>"</a:t>
            </a:r>
            <a:endParaRPr lang="en-US" sz="1200" dirty="0">
              <a:latin typeface="Times New Roman"/>
              <a:ea typeface="宋体"/>
              <a:cs typeface="Times New Roman"/>
            </a:endParaRP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i="1" dirty="0">
                <a:latin typeface="Times New Roman"/>
                <a:ea typeface="宋体"/>
              </a:rPr>
              <a:t>unaryOp</a:t>
            </a:r>
            <a:r>
              <a:rPr lang="en-US" sz="1200" dirty="0">
                <a:latin typeface="Times New Roman"/>
                <a:ea typeface="宋体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</a:rPr>
              <a:t>    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i="1" dirty="0">
                <a:latin typeface="Times New Roman"/>
                <a:ea typeface="宋体"/>
              </a:rPr>
              <a:t>unaryOp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dirty="0">
                <a:latin typeface="Times New Roman"/>
                <a:ea typeface="宋体"/>
              </a:rPr>
              <a:t> </a:t>
            </a: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(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exp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compileExpression(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f </a:t>
            </a:r>
            <a:r>
              <a:rPr lang="en-US" sz="1200" dirty="0">
                <a:latin typeface="Times New Roman"/>
                <a:ea typeface="宋体"/>
              </a:rPr>
              <a:t>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200" dirty="0">
                <a:latin typeface="Times New Roman"/>
                <a:ea typeface="宋体"/>
              </a:rPr>
              <a:t>, 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200" dirty="0">
                <a:latin typeface="Times New Roman"/>
                <a:ea typeface="宋体"/>
              </a:rPr>
              <a:t>, ...)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compileExpression(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compileExpression(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</a:t>
            </a:r>
            <a:r>
              <a:rPr lang="en-US" sz="1100" dirty="0">
                <a:latin typeface="Consolas"/>
                <a:ea typeface="宋体"/>
              </a:rPr>
              <a:t>compileExpression(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i="1" baseline="-25000" dirty="0">
                <a:latin typeface="Times New Roman"/>
                <a:ea typeface="宋体"/>
              </a:rPr>
              <a:t>n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4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400" dirty="0">
                <a:latin typeface="Times New Roman"/>
                <a:ea typeface="宋体"/>
              </a:rPr>
              <a:t>    </a:t>
            </a:r>
            <a:r>
              <a:rPr lang="en-US" sz="1200" dirty="0">
                <a:latin typeface="Times New Roman"/>
                <a:ea typeface="宋体"/>
              </a:rPr>
              <a:t>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dirty="0">
                <a:latin typeface="Consolas"/>
                <a:ea typeface="宋体"/>
              </a:rPr>
              <a:t>call</a:t>
            </a:r>
            <a:r>
              <a:rPr lang="en-US" sz="800" dirty="0">
                <a:latin typeface="Consolas"/>
                <a:ea typeface="宋体"/>
              </a:rPr>
              <a:t> </a:t>
            </a:r>
            <a:r>
              <a:rPr lang="en-US" sz="1200" dirty="0">
                <a:latin typeface="Times New Roman"/>
                <a:ea typeface="宋体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f </a:t>
            </a:r>
            <a:r>
              <a:rPr lang="en-US" sz="1100" dirty="0">
                <a:latin typeface="Consolas"/>
                <a:cs typeface="Consolas"/>
              </a:rPr>
              <a:t>"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6FE5BA-29FE-1C4D-968B-EC8341DD3418}"/>
              </a:ext>
            </a:extLst>
          </p:cNvPr>
          <p:cNvSpPr txBox="1"/>
          <p:nvPr/>
        </p:nvSpPr>
        <p:spPr>
          <a:xfrm>
            <a:off x="816503" y="1002263"/>
            <a:ext cx="4683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Recursive algorithm for generating postfix VM code from an expression written in infix notation: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6D84B-5A1D-CE5C-3DA2-AFB770EF72A1}"/>
              </a:ext>
            </a:extLst>
          </p:cNvPr>
          <p:cNvSpPr txBox="1"/>
          <p:nvPr/>
        </p:nvSpPr>
        <p:spPr>
          <a:xfrm>
            <a:off x="5858829" y="2408078"/>
            <a:ext cx="2544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The syntactic handling of terms in expressions was done by the Syntax Analyzer (project 10).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E3C7-3BE5-AD05-487F-6B23E504C7EF}"/>
              </a:ext>
            </a:extLst>
          </p:cNvPr>
          <p:cNvSpPr txBox="1"/>
          <p:nvPr/>
        </p:nvSpPr>
        <p:spPr>
          <a:xfrm>
            <a:off x="5858829" y="1682394"/>
            <a:ext cx="2634898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The formal definition of </a:t>
            </a:r>
            <a:r>
              <a:rPr lang="en-US" sz="1600" i="1" dirty="0">
                <a:latin typeface="Times New Roman"/>
                <a:cs typeface="Times New Roman"/>
              </a:rPr>
              <a:t>term</a:t>
            </a:r>
            <a:r>
              <a:rPr lang="en-US" sz="1600" dirty="0">
                <a:latin typeface="Times New Roman"/>
                <a:cs typeface="Times New Roman"/>
              </a:rPr>
              <a:t> was given in chapter 10</a:t>
            </a:r>
          </a:p>
          <a:p>
            <a:pPr lvl="0">
              <a:spcBef>
                <a:spcPts val="1000"/>
              </a:spcBef>
            </a:pP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0899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expressions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2B5CBF35-F077-C343-BAEA-D40EB42F3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1605230"/>
            <a:ext cx="2306517" cy="29096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100" b="1" dirty="0">
                <a:latin typeface="Consolas"/>
                <a:ea typeface="宋体"/>
              </a:rPr>
              <a:t>compileExpression</a:t>
            </a:r>
            <a:r>
              <a:rPr lang="en-US" sz="1100" dirty="0">
                <a:latin typeface="Consolas"/>
                <a:ea typeface="宋体"/>
              </a:rPr>
              <a:t>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100" dirty="0">
                <a:latin typeface="Consolas"/>
                <a:ea typeface="宋体"/>
              </a:rPr>
              <a:t>):</a:t>
            </a:r>
            <a:endParaRPr lang="en-US" sz="1200" dirty="0">
              <a:latin typeface="Times New Roman"/>
              <a:ea typeface="宋体"/>
            </a:endParaRPr>
          </a:p>
          <a:p>
            <a:pPr marL="357188" indent="-309563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   if 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357188" indent="-261938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 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357188" indent="-309563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   if 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200" i="1" dirty="0">
                <a:latin typeface="Times New Roman"/>
                <a:ea typeface="宋体"/>
              </a:rPr>
              <a:t> op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200" i="1" dirty="0">
                <a:latin typeface="Times New Roman"/>
                <a:ea typeface="宋体"/>
              </a:rPr>
              <a:t> term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op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endParaRPr lang="en-US" sz="1100" baseline="-25000" dirty="0">
              <a:latin typeface="Times New Roman"/>
              <a:ea typeface="宋体"/>
            </a:endParaRPr>
          </a:p>
          <a:p>
            <a:pPr marL="357188" indent="-309563"/>
            <a:r>
              <a:rPr lang="en-US" sz="1100" i="1" baseline="-25000" dirty="0">
                <a:latin typeface="Times New Roman"/>
                <a:ea typeface="宋体"/>
              </a:rPr>
              <a:t>                             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3</a:t>
            </a:r>
            <a:r>
              <a:rPr lang="en-US" sz="1200" i="1" dirty="0">
                <a:latin typeface="Times New Roman"/>
                <a:ea typeface="宋体"/>
              </a:rPr>
              <a:t> op</a:t>
            </a:r>
            <a:r>
              <a:rPr lang="en-US" sz="1200" baseline="-25000" dirty="0">
                <a:latin typeface="Times New Roman"/>
                <a:ea typeface="宋体"/>
              </a:rPr>
              <a:t>3</a:t>
            </a:r>
            <a:r>
              <a:rPr lang="en-US" sz="1200" i="1" dirty="0">
                <a:latin typeface="Times New Roman"/>
                <a:ea typeface="宋体"/>
              </a:rPr>
              <a:t> …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i="1" baseline="-25000" dirty="0">
                <a:latin typeface="Times New Roman"/>
                <a:ea typeface="宋体"/>
              </a:rPr>
              <a:t>n</a:t>
            </a:r>
            <a:r>
              <a:rPr lang="en-US" sz="1200" baseline="-25000" dirty="0">
                <a:latin typeface="Times New Roman"/>
                <a:ea typeface="宋体"/>
              </a:rPr>
              <a:t> </a:t>
            </a:r>
            <a:r>
              <a:rPr lang="en-US" sz="1200" dirty="0">
                <a:latin typeface="Consolas"/>
                <a:cs typeface="Consolas"/>
              </a:rPr>
              <a:t>":</a:t>
            </a:r>
            <a:endParaRPr lang="en-US" sz="1200" dirty="0">
              <a:latin typeface="Times New Roman"/>
              <a:ea typeface="宋体"/>
            </a:endParaRPr>
          </a:p>
          <a:p>
            <a:pPr indent="-24765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 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100" dirty="0">
                <a:latin typeface="Consolas"/>
                <a:ea typeface="宋体"/>
              </a:rPr>
              <a:t>)</a:t>
            </a:r>
          </a:p>
          <a:p>
            <a:pPr indent="-24765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 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indent="-24765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</a:rPr>
              <a:t>      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op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100" dirty="0">
                <a:latin typeface="Consolas"/>
                <a:cs typeface="Consolas"/>
              </a:rPr>
              <a:t>"</a:t>
            </a:r>
          </a:p>
          <a:p>
            <a:pPr indent="-247650">
              <a:spcBef>
                <a:spcPts val="100"/>
              </a:spcBef>
            </a:pPr>
            <a:r>
              <a:rPr lang="en-US" sz="1050" dirty="0">
                <a:latin typeface="Consolas"/>
                <a:ea typeface="宋体"/>
              </a:rPr>
              <a:t>   </a:t>
            </a:r>
            <a:r>
              <a:rPr lang="en-US" sz="1100" dirty="0">
                <a:latin typeface="Consolas"/>
                <a:ea typeface="宋体"/>
              </a:rPr>
              <a:t>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baseline="-25000" dirty="0">
                <a:latin typeface="Times New Roman"/>
                <a:ea typeface="宋体"/>
              </a:rPr>
              <a:t>3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100" dirty="0">
              <a:latin typeface="Times New Roman"/>
              <a:ea typeface="宋体"/>
            </a:endParaRPr>
          </a:p>
          <a:p>
            <a:pPr indent="-247650">
              <a:spcBef>
                <a:spcPts val="100"/>
              </a:spcBef>
            </a:pPr>
            <a:r>
              <a:rPr lang="en-US" sz="1100" dirty="0">
                <a:latin typeface="Times New Roman"/>
                <a:ea typeface="宋体"/>
              </a:rPr>
              <a:t>      </a:t>
            </a:r>
            <a:r>
              <a:rPr lang="en-US" sz="1200" dirty="0">
                <a:latin typeface="Times New Roman"/>
                <a:ea typeface="宋体"/>
              </a:rPr>
              <a:t>output</a:t>
            </a:r>
            <a:r>
              <a:rPr lang="en-US" sz="1100" dirty="0">
                <a:latin typeface="Times New Roman"/>
                <a:ea typeface="宋体"/>
              </a:rPr>
              <a:t> </a:t>
            </a:r>
            <a:r>
              <a:rPr lang="en-US" sz="105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op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050" dirty="0">
                <a:latin typeface="Consolas"/>
                <a:cs typeface="Consolas"/>
              </a:rPr>
              <a:t>"</a:t>
            </a:r>
          </a:p>
          <a:p>
            <a:pPr indent="-247650">
              <a:spcBef>
                <a:spcPts val="100"/>
              </a:spcBef>
            </a:pPr>
            <a:r>
              <a:rPr lang="en-US" sz="1050" dirty="0">
                <a:latin typeface="Consolas"/>
                <a:cs typeface="Consolas"/>
              </a:rPr>
              <a:t>   ...</a:t>
            </a:r>
          </a:p>
          <a:p>
            <a:pPr indent="-247650">
              <a:spcBef>
                <a:spcPts val="100"/>
              </a:spcBef>
            </a:pPr>
            <a:r>
              <a:rPr lang="en-US" sz="1000" dirty="0">
                <a:latin typeface="Consolas"/>
                <a:ea typeface="宋体"/>
              </a:rPr>
              <a:t>   </a:t>
            </a:r>
            <a:r>
              <a:rPr lang="en-US" sz="1100" dirty="0">
                <a:latin typeface="Consolas"/>
                <a:ea typeface="宋体"/>
              </a:rPr>
              <a:t>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i="1" baseline="-25000" dirty="0">
                <a:latin typeface="Times New Roman"/>
                <a:ea typeface="宋体"/>
              </a:rPr>
              <a:t>n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050" dirty="0">
              <a:latin typeface="Times New Roman"/>
              <a:ea typeface="宋体"/>
            </a:endParaRPr>
          </a:p>
          <a:p>
            <a:pPr indent="-247650">
              <a:spcBef>
                <a:spcPts val="100"/>
              </a:spcBef>
            </a:pPr>
            <a:r>
              <a:rPr lang="en-US" sz="1050" dirty="0">
                <a:latin typeface="Times New Roman"/>
                <a:ea typeface="宋体"/>
              </a:rPr>
              <a:t>      </a:t>
            </a:r>
            <a:r>
              <a:rPr lang="en-US" sz="1200" dirty="0">
                <a:latin typeface="Times New Roman"/>
                <a:ea typeface="宋体"/>
              </a:rPr>
              <a:t>output</a:t>
            </a:r>
            <a:r>
              <a:rPr lang="en-US" sz="1100" dirty="0">
                <a:latin typeface="Times New Roman"/>
                <a:ea typeface="宋体"/>
              </a:rPr>
              <a:t> </a:t>
            </a:r>
            <a:r>
              <a:rPr lang="en-US" sz="105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op</a:t>
            </a:r>
            <a:r>
              <a:rPr lang="en-US" sz="1200" i="1" baseline="-25000" dirty="0">
                <a:latin typeface="Times New Roman"/>
                <a:ea typeface="宋体"/>
              </a:rPr>
              <a:t>n–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050" dirty="0">
                <a:latin typeface="Consolas"/>
                <a:cs typeface="Consolas"/>
              </a:rPr>
              <a:t>"</a:t>
            </a:r>
            <a:endParaRPr lang="en-US" sz="1100" dirty="0">
              <a:latin typeface="Consolas"/>
              <a:cs typeface="Consolas"/>
            </a:endParaRPr>
          </a:p>
          <a:p>
            <a:pPr indent="-247650">
              <a:spcBef>
                <a:spcPts val="100"/>
              </a:spcBef>
            </a:pPr>
            <a:r>
              <a:rPr lang="en-US" sz="1050" dirty="0">
                <a:latin typeface="Consolas"/>
                <a:cs typeface="Consolas"/>
              </a:rPr>
              <a:t>    </a:t>
            </a:r>
            <a:endParaRPr lang="en-US" sz="1100" dirty="0">
              <a:latin typeface="Consolas"/>
              <a:ea typeface="宋体"/>
              <a:cs typeface="Consolas"/>
            </a:endParaRPr>
          </a:p>
          <a:p>
            <a:pPr>
              <a:spcBef>
                <a:spcPts val="100"/>
              </a:spcBef>
            </a:pPr>
            <a:endParaRPr lang="en-US" sz="1100" dirty="0">
              <a:latin typeface="Consolas"/>
              <a:cs typeface="Consolas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6355ED2C-8C3E-A842-B19A-AEB00FF4A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809" y="1605230"/>
            <a:ext cx="2229240" cy="37601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93600" bIns="144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1100" b="1" dirty="0">
                <a:latin typeface="Consolas"/>
                <a:ea typeface="宋体"/>
              </a:rPr>
              <a:t>compileTerm</a:t>
            </a:r>
            <a:r>
              <a:rPr lang="en-US" sz="1100" dirty="0">
                <a:latin typeface="Consolas"/>
                <a:ea typeface="宋体"/>
              </a:rPr>
              <a:t>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100" dirty="0">
                <a:latin typeface="Consolas"/>
                <a:ea typeface="宋体"/>
              </a:rPr>
              <a:t>):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a constant </a:t>
            </a:r>
            <a:r>
              <a:rPr lang="en-US" sz="1200" i="1" dirty="0">
                <a:latin typeface="Times New Roman"/>
                <a:ea typeface="宋体"/>
              </a:rPr>
              <a:t>c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</a:rPr>
              <a:t>    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dirty="0">
                <a:latin typeface="Consolas"/>
                <a:ea typeface="宋体"/>
              </a:rPr>
              <a:t>push</a:t>
            </a:r>
            <a:r>
              <a:rPr lang="en-US" sz="1200" dirty="0">
                <a:latin typeface="Times New Roman"/>
                <a:ea typeface="宋体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c</a:t>
            </a:r>
            <a:r>
              <a:rPr lang="en-US" sz="1100" dirty="0">
                <a:latin typeface="Consolas"/>
                <a:cs typeface="Consolas"/>
              </a:rPr>
              <a:t>"</a:t>
            </a:r>
            <a:endParaRPr lang="en-US" sz="1200" dirty="0">
              <a:latin typeface="Times New Roman"/>
              <a:ea typeface="宋体"/>
              <a:cs typeface="Consolas"/>
            </a:endParaRP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a variable </a:t>
            </a:r>
            <a:r>
              <a:rPr lang="en-US" sz="1200" i="1" dirty="0">
                <a:latin typeface="Times New Roman"/>
                <a:ea typeface="宋体"/>
              </a:rPr>
              <a:t>var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  <a:cs typeface="Times New Roman"/>
              </a:rPr>
              <a:t>    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dirty="0">
                <a:latin typeface="Consolas"/>
                <a:ea typeface="宋体"/>
              </a:rPr>
              <a:t>push</a:t>
            </a:r>
            <a:r>
              <a:rPr lang="en-US" sz="1200" dirty="0">
                <a:latin typeface="Times New Roman"/>
                <a:ea typeface="宋体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var</a:t>
            </a:r>
            <a:r>
              <a:rPr lang="en-US" sz="1100" dirty="0">
                <a:latin typeface="Consolas"/>
                <a:cs typeface="Consolas"/>
              </a:rPr>
              <a:t>"</a:t>
            </a:r>
            <a:endParaRPr lang="en-US" sz="1200" dirty="0">
              <a:latin typeface="Times New Roman"/>
              <a:ea typeface="宋体"/>
              <a:cs typeface="Times New Roman"/>
            </a:endParaRP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i="1" dirty="0">
                <a:latin typeface="Times New Roman"/>
                <a:ea typeface="宋体"/>
              </a:rPr>
              <a:t>unaryOp</a:t>
            </a:r>
            <a:r>
              <a:rPr lang="en-US" sz="1200" dirty="0">
                <a:latin typeface="Times New Roman"/>
                <a:ea typeface="宋体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compileTerm(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</a:rPr>
              <a:t>    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i="1" dirty="0">
                <a:latin typeface="Times New Roman"/>
                <a:ea typeface="宋体"/>
              </a:rPr>
              <a:t>unaryOp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dirty="0">
                <a:latin typeface="Times New Roman"/>
                <a:ea typeface="宋体"/>
              </a:rPr>
              <a:t> </a:t>
            </a: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(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exp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)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compileExpression(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800"/>
              </a:spcBef>
            </a:pPr>
            <a:r>
              <a:rPr lang="en-US" sz="1200" dirty="0">
                <a:latin typeface="Times New Roman"/>
                <a:ea typeface="宋体"/>
              </a:rPr>
              <a:t>if </a:t>
            </a:r>
            <a:r>
              <a:rPr lang="en-US" sz="1200" i="1" dirty="0">
                <a:latin typeface="Times New Roman"/>
                <a:ea typeface="宋体"/>
              </a:rPr>
              <a:t>term</a:t>
            </a:r>
            <a:r>
              <a:rPr lang="en-US" sz="1200" dirty="0">
                <a:latin typeface="Times New Roman"/>
                <a:ea typeface="宋体"/>
              </a:rPr>
              <a:t> is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i="1" dirty="0">
                <a:latin typeface="Times New Roman"/>
                <a:ea typeface="宋体"/>
              </a:rPr>
              <a:t>f </a:t>
            </a:r>
            <a:r>
              <a:rPr lang="en-US" sz="1200" dirty="0">
                <a:latin typeface="Times New Roman"/>
                <a:ea typeface="宋体"/>
              </a:rPr>
              <a:t>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200" dirty="0">
                <a:latin typeface="Times New Roman"/>
                <a:ea typeface="宋体"/>
              </a:rPr>
              <a:t>, 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200" dirty="0">
                <a:latin typeface="Times New Roman"/>
                <a:ea typeface="宋体"/>
              </a:rPr>
              <a:t>, ...)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200" dirty="0">
                <a:latin typeface="Consolas"/>
                <a:cs typeface="Consolas"/>
              </a:rPr>
              <a:t>: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compileExpression(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baseline="-25000" dirty="0">
                <a:latin typeface="Times New Roman"/>
                <a:ea typeface="宋体"/>
              </a:rPr>
              <a:t>1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100" dirty="0">
                <a:latin typeface="Consolas"/>
                <a:ea typeface="宋体"/>
              </a:rPr>
              <a:t>  compileExpression(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baseline="-25000" dirty="0">
                <a:latin typeface="Times New Roman"/>
                <a:ea typeface="宋体"/>
              </a:rPr>
              <a:t>2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2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Times New Roman"/>
                <a:ea typeface="宋体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 marL="141288" indent="0">
              <a:spcBef>
                <a:spcPts val="100"/>
              </a:spcBef>
            </a:pPr>
            <a:r>
              <a:rPr lang="en-US" sz="1200" dirty="0">
                <a:latin typeface="Consolas"/>
                <a:ea typeface="宋体"/>
              </a:rPr>
              <a:t>  </a:t>
            </a:r>
            <a:r>
              <a:rPr lang="en-US" sz="1100" dirty="0">
                <a:latin typeface="Consolas"/>
                <a:ea typeface="宋体"/>
              </a:rPr>
              <a:t>compileExpression(</a:t>
            </a:r>
            <a:r>
              <a:rPr lang="en-US" sz="1200" i="1" dirty="0">
                <a:latin typeface="Times New Roman"/>
                <a:ea typeface="宋体"/>
              </a:rPr>
              <a:t>exp</a:t>
            </a:r>
            <a:r>
              <a:rPr lang="en-US" sz="1200" i="1" baseline="-25000" dirty="0">
                <a:latin typeface="Times New Roman"/>
                <a:ea typeface="宋体"/>
              </a:rPr>
              <a:t>n</a:t>
            </a:r>
            <a:r>
              <a:rPr lang="en-US" sz="1100" dirty="0">
                <a:latin typeface="Consolas"/>
                <a:ea typeface="宋体"/>
              </a:rPr>
              <a:t>)</a:t>
            </a:r>
            <a:endParaRPr lang="en-US" sz="1400" dirty="0">
              <a:latin typeface="Times New Roman"/>
              <a:ea typeface="宋体"/>
            </a:endParaRPr>
          </a:p>
          <a:p>
            <a:pPr marL="141288" indent="0">
              <a:spcBef>
                <a:spcPts val="100"/>
              </a:spcBef>
            </a:pPr>
            <a:r>
              <a:rPr lang="en-US" sz="1400" dirty="0">
                <a:latin typeface="Times New Roman"/>
                <a:ea typeface="宋体"/>
              </a:rPr>
              <a:t>    </a:t>
            </a:r>
            <a:r>
              <a:rPr lang="en-US" sz="1200" dirty="0">
                <a:latin typeface="Times New Roman"/>
                <a:ea typeface="宋体"/>
              </a:rPr>
              <a:t>output </a:t>
            </a:r>
            <a:r>
              <a:rPr lang="en-US" sz="1100" dirty="0">
                <a:latin typeface="Consolas"/>
                <a:cs typeface="Consolas"/>
              </a:rPr>
              <a:t>"</a:t>
            </a:r>
            <a:r>
              <a:rPr lang="en-US" sz="1100" dirty="0">
                <a:latin typeface="Consolas"/>
                <a:ea typeface="宋体"/>
              </a:rPr>
              <a:t>call</a:t>
            </a:r>
            <a:r>
              <a:rPr lang="en-US" sz="800" dirty="0">
                <a:latin typeface="Consolas"/>
                <a:ea typeface="宋体"/>
              </a:rPr>
              <a:t> </a:t>
            </a:r>
            <a:r>
              <a:rPr lang="en-US" sz="1200" dirty="0">
                <a:latin typeface="Times New Roman"/>
                <a:ea typeface="宋体"/>
              </a:rPr>
              <a:t> </a:t>
            </a:r>
            <a:r>
              <a:rPr lang="en-US" sz="1200" i="1" dirty="0">
                <a:latin typeface="Times New Roman"/>
                <a:ea typeface="宋体"/>
              </a:rPr>
              <a:t>f  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n</a:t>
            </a:r>
            <a:r>
              <a:rPr lang="en-US" sz="1100" dirty="0">
                <a:latin typeface="Consolas"/>
                <a:cs typeface="Consolas"/>
              </a:rPr>
              <a:t>"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6FE5BA-29FE-1C4D-968B-EC8341DD3418}"/>
              </a:ext>
            </a:extLst>
          </p:cNvPr>
          <p:cNvSpPr txBox="1"/>
          <p:nvPr/>
        </p:nvSpPr>
        <p:spPr>
          <a:xfrm>
            <a:off x="816503" y="1002263"/>
            <a:ext cx="4683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Recursive algorithm for generating postfix VM code from an expression written in infix notation: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1140AB-B0BD-194D-95E8-C25CD1773159}"/>
              </a:ext>
            </a:extLst>
          </p:cNvPr>
          <p:cNvGrpSpPr/>
          <p:nvPr/>
        </p:nvGrpSpPr>
        <p:grpSpPr>
          <a:xfrm>
            <a:off x="5999689" y="854841"/>
            <a:ext cx="4683545" cy="4853499"/>
            <a:chOff x="5999689" y="854841"/>
            <a:chExt cx="4683545" cy="4853499"/>
          </a:xfrm>
        </p:grpSpPr>
        <p:sp>
          <p:nvSpPr>
            <p:cNvPr id="48" name="Text Box 3">
              <a:extLst>
                <a:ext uri="{FF2B5EF4-FFF2-40B4-BE49-F238E27FC236}">
                  <a16:creationId xmlns:a16="http://schemas.microsoft.com/office/drawing/2014/main" id="{B7621931-70A2-524B-9E62-F1C2104FB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2647340"/>
              <a:ext cx="1485531" cy="12970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fr-FR" sz="1100" b="1" dirty="0">
                  <a:latin typeface="Consolas"/>
                  <a:cs typeface="Consolas"/>
                </a:rPr>
                <a:t> x</a:t>
              </a:r>
              <a:r>
                <a:rPr lang="fr-FR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sz="1100" b="1" dirty="0">
                  <a:latin typeface="Consolas"/>
                  <a:cs typeface="Consolas"/>
                </a:rPr>
                <a:t>+</a:t>
              </a:r>
              <a:r>
                <a:rPr lang="fr-FR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sz="1100" b="1" dirty="0">
                  <a:latin typeface="Consolas"/>
                  <a:cs typeface="Consolas"/>
                </a:rPr>
                <a:t>y</a:t>
              </a:r>
              <a:r>
                <a:rPr lang="fr-FR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sz="1100" b="1" dirty="0">
                  <a:latin typeface="Consolas"/>
                  <a:cs typeface="Consolas"/>
                </a:rPr>
                <a:t>–</a:t>
              </a:r>
              <a:r>
                <a:rPr lang="fr-FR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sz="1100" b="1" dirty="0">
                  <a:latin typeface="Consolas"/>
                  <a:cs typeface="Consolas"/>
                </a:rPr>
                <a:t>2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push local 0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push local 1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add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push constant 2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sub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9244FB-9317-584F-93D6-8CC297C4CA0D}"/>
                </a:ext>
              </a:extLst>
            </p:cNvPr>
            <p:cNvSpPr txBox="1"/>
            <p:nvPr/>
          </p:nvSpPr>
          <p:spPr>
            <a:xfrm>
              <a:off x="5999689" y="854841"/>
              <a:ext cx="46835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Compilation examples</a:t>
              </a:r>
            </a:p>
            <a:p>
              <a:pPr lvl="0"/>
              <a:r>
                <a:rPr lang="en-US" sz="1400" dirty="0">
                  <a:latin typeface="Times New Roman"/>
                  <a:cs typeface="Times New Roman"/>
                </a:rPr>
                <a:t>(assuming that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400" dirty="0"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 are</a:t>
              </a:r>
            </a:p>
            <a:p>
              <a:pPr lvl="0"/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50" name="Text Box 3">
              <a:extLst>
                <a:ext uri="{FF2B5EF4-FFF2-40B4-BE49-F238E27FC236}">
                  <a16:creationId xmlns:a16="http://schemas.microsoft.com/office/drawing/2014/main" id="{1C3E50E3-4011-FF46-9E8E-179FA5561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605230"/>
              <a:ext cx="1485531" cy="8982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fr-F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fr-FR" sz="1100" b="1" dirty="0">
                  <a:latin typeface="Consolas"/>
                  <a:cs typeface="Consolas"/>
                </a:rPr>
                <a:t> 5</a:t>
              </a:r>
              <a:r>
                <a:rPr lang="fr-FR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sz="1100" b="1" dirty="0">
                  <a:latin typeface="Consolas"/>
                  <a:cs typeface="Consolas"/>
                </a:rPr>
                <a:t>+</a:t>
              </a:r>
              <a:r>
                <a:rPr lang="fr-FR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sz="1100" b="1" dirty="0">
                  <a:latin typeface="Consolas"/>
                  <a:cs typeface="Consolas"/>
                </a:rPr>
                <a:t>x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push constant 5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push local 0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/>
                  <a:cs typeface="Consolas"/>
                </a:rPr>
                <a:t>add</a:t>
              </a:r>
            </a:p>
          </p:txBody>
        </p:sp>
        <p:sp>
          <p:nvSpPr>
            <p:cNvPr id="51" name="Text Box 3">
              <a:extLst>
                <a:ext uri="{FF2B5EF4-FFF2-40B4-BE49-F238E27FC236}">
                  <a16:creationId xmlns:a16="http://schemas.microsoft.com/office/drawing/2014/main" id="{41F89C65-7BC8-CE43-BB39-FECEB4C92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1" y="4079551"/>
              <a:ext cx="1485530" cy="16287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1440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  <a:defRPr/>
              </a:pPr>
              <a:r>
                <a:rPr lang="fr-FR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fr-FR" sz="11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foo(x,</a:t>
              </a:r>
              <a:r>
                <a:rPr lang="fr-FR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1,–7)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push local 0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push local 1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push constant 1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push constant 7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fr-F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call foo 3</a:t>
              </a:r>
              <a:endParaRPr lang="fr-FR" sz="11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7100FA-5B4A-8443-92C2-DA4357B97BFD}"/>
              </a:ext>
            </a:extLst>
          </p:cNvPr>
          <p:cNvSpPr txBox="1"/>
          <p:nvPr/>
        </p:nvSpPr>
        <p:spPr>
          <a:xfrm>
            <a:off x="744022" y="5294334"/>
            <a:ext cx="5255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Note</a:t>
            </a:r>
            <a:r>
              <a:rPr lang="en-US" dirty="0">
                <a:latin typeface="Times New Roman"/>
                <a:cs typeface="Times New Roman"/>
              </a:rPr>
              <a:t>: This algorithm… </a:t>
            </a:r>
          </a:p>
          <a:p>
            <a:pPr marL="190500" lvl="0" indent="-190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Does not handle </a:t>
            </a:r>
            <a:r>
              <a:rPr lang="en-US" i="1" dirty="0">
                <a:latin typeface="Times New Roman"/>
                <a:cs typeface="Times New Roman"/>
              </a:rPr>
              <a:t>array elements</a:t>
            </a:r>
            <a:r>
              <a:rPr lang="en-US" dirty="0">
                <a:latin typeface="Times New Roman"/>
                <a:cs typeface="Times New Roman"/>
              </a:rPr>
              <a:t> (later)</a:t>
            </a:r>
          </a:p>
          <a:p>
            <a:pPr marL="190500" lvl="0" indent="-190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Supports no </a:t>
            </a:r>
            <a:r>
              <a:rPr lang="en-US" i="1" dirty="0">
                <a:latin typeface="Times New Roman"/>
                <a:cs typeface="Times New Roman"/>
              </a:rPr>
              <a:t>operator priority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434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expressions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1383772" y="2499523"/>
            <a:ext cx="1124971" cy="41215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72000" rIns="0" bIns="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50000"/>
              </a:lnSpc>
              <a:spcBef>
                <a:spcPts val="936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5 + 3 * 2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954484" y="2168924"/>
            <a:ext cx="2052616" cy="134782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97200" rIns="93600" bIns="972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push constant 5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push constant 3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add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push constant 2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call Math.multiply 2 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2741551" y="2373859"/>
            <a:ext cx="988688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5176" y="934616"/>
            <a:ext cx="6840682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</a:pPr>
            <a:r>
              <a:rPr lang="en-US" u="sng" dirty="0">
                <a:latin typeface="Times New Roman"/>
                <a:cs typeface="Times New Roman"/>
              </a:rPr>
              <a:t>The Jack language specifies no operator priority</a:t>
            </a:r>
            <a:endParaRPr lang="en-US" dirty="0">
              <a:latin typeface="Times New Roman"/>
              <a:cs typeface="Times New Roman"/>
            </a:endParaRPr>
          </a:p>
          <a:p>
            <a:pPr lvl="0">
              <a:spcBef>
                <a:spcPts val="400"/>
              </a:spcBef>
            </a:pPr>
            <a:r>
              <a:rPr lang="en-US" sz="1600" dirty="0">
                <a:latin typeface="Times New Roman"/>
                <a:cs typeface="Times New Roman"/>
              </a:rPr>
              <a:t>(In purpose, to make the compiler simpler)</a:t>
            </a:r>
          </a:p>
          <a:p>
            <a:pPr lvl="0">
              <a:spcBef>
                <a:spcPts val="400"/>
              </a:spcBef>
            </a:pPr>
            <a:r>
              <a:rPr lang="en-US" sz="1600" dirty="0">
                <a:latin typeface="Times New Roman"/>
                <a:cs typeface="Times New Roman"/>
              </a:rPr>
              <a:t>The default priority is left-to-right: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0E6063-C270-8B4A-8F99-3A1AA17508C5}"/>
              </a:ext>
            </a:extLst>
          </p:cNvPr>
          <p:cNvGrpSpPr/>
          <p:nvPr/>
        </p:nvGrpSpPr>
        <p:grpSpPr>
          <a:xfrm>
            <a:off x="907375" y="3786687"/>
            <a:ext cx="7236164" cy="2062070"/>
            <a:chOff x="907375" y="3786687"/>
            <a:chExt cx="7236164" cy="2062070"/>
          </a:xfrm>
        </p:grpSpPr>
        <p:sp>
          <p:nvSpPr>
            <p:cNvPr id="22" name="Text Box 3"/>
            <p:cNvSpPr txBox="1">
              <a:spLocks noChangeArrowheads="1"/>
            </p:cNvSpPr>
            <p:nvPr/>
          </p:nvSpPr>
          <p:spPr bwMode="auto">
            <a:xfrm>
              <a:off x="1394621" y="4734854"/>
              <a:ext cx="1197250" cy="3760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7200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50000"/>
                </a:lnSpc>
                <a:spcBef>
                  <a:spcPts val="936"/>
                </a:spcBef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 + (3 * 2)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07375" y="3786687"/>
              <a:ext cx="7236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400"/>
                </a:spcBef>
              </a:pPr>
              <a:r>
                <a:rPr lang="en-US" dirty="0">
                  <a:latin typeface="Times New Roman"/>
                  <a:cs typeface="Times New Roman"/>
                </a:rPr>
                <a:t>But, expressions in parentheses are evaluated first:</a:t>
              </a:r>
            </a:p>
          </p:txBody>
        </p:sp>
        <p:sp>
          <p:nvSpPr>
            <p:cNvPr id="16" name="Text Box 3">
              <a:extLst>
                <a:ext uri="{FF2B5EF4-FFF2-40B4-BE49-F238E27FC236}">
                  <a16:creationId xmlns:a16="http://schemas.microsoft.com/office/drawing/2014/main" id="{6E75F527-2758-5C4D-AB42-014BD6A56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4484" y="4524852"/>
              <a:ext cx="2052616" cy="132390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97200" rIns="9360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ea typeface="宋体"/>
                </a:rPr>
                <a:t>push constant 5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ea typeface="宋体"/>
                </a:rPr>
                <a:t>push constant 3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ea typeface="宋体"/>
                </a:rPr>
                <a:t>push constant 2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ea typeface="宋体"/>
                </a:rPr>
                <a:t>call Math.multiply 2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/>
                  <a:ea typeface="宋体"/>
                </a:rPr>
                <a:t>add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3CA3FF0-638E-6644-AB15-E2D106F088A5}"/>
                </a:ext>
              </a:extLst>
            </p:cNvPr>
            <p:cNvSpPr/>
            <p:nvPr/>
          </p:nvSpPr>
          <p:spPr>
            <a:xfrm>
              <a:off x="2833547" y="4575664"/>
              <a:ext cx="988688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652CCA-31D2-618F-E2D6-C3A7C0EE3FB3}"/>
              </a:ext>
            </a:extLst>
          </p:cNvPr>
          <p:cNvSpPr txBox="1"/>
          <p:nvPr/>
        </p:nvSpPr>
        <p:spPr>
          <a:xfrm>
            <a:off x="907375" y="5505114"/>
            <a:ext cx="2822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Indeed,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compileExpression</a:t>
            </a:r>
            <a:r>
              <a:rPr lang="en-US" sz="1600" dirty="0">
                <a:latin typeface="Times New Roman"/>
                <a:cs typeface="Times New Roman"/>
              </a:rPr>
              <a:t> algorithm evaluates expressions in parentheses first.</a:t>
            </a:r>
          </a:p>
        </p:txBody>
      </p:sp>
    </p:spTree>
    <p:extLst>
      <p:ext uri="{BB962C8B-B14F-4D97-AF65-F5344CB8AC3E}">
        <p14:creationId xmlns:p14="http://schemas.microsoft.com/office/powerpoint/2010/main" val="28759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expressions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130862"/>
            <a:ext cx="4874430" cy="1937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200"/>
              </a:spcBef>
              <a:buSzPct val="120000"/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the four constants of the Jack language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20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represented as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–1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SzPct val="120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represented as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20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represented as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20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represented as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2200"/>
              </a:spcBef>
              <a:buSzPct val="120000"/>
            </a:pPr>
            <a:endParaRPr lang="en-US" sz="1400" dirty="0">
              <a:latin typeface="Consolas"/>
              <a:cs typeface="Consolas"/>
            </a:endParaRPr>
          </a:p>
          <a:p>
            <a:pPr>
              <a:spcBef>
                <a:spcPts val="2200"/>
              </a:spcBef>
            </a:pPr>
            <a:endParaRPr lang="en-US" sz="1400" dirty="0">
              <a:latin typeface="Consolas"/>
              <a:cs typeface="Consolas"/>
            </a:endParaRPr>
          </a:p>
          <a:p>
            <a:endParaRPr lang="en-US" sz="1400" dirty="0">
              <a:latin typeface="Consolas"/>
              <a:cs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90D78-140B-E14B-8860-819009ED398A}"/>
              </a:ext>
            </a:extLst>
          </p:cNvPr>
          <p:cNvGrpSpPr/>
          <p:nvPr/>
        </p:nvGrpSpPr>
        <p:grpSpPr>
          <a:xfrm>
            <a:off x="817855" y="3068113"/>
            <a:ext cx="6650204" cy="1463243"/>
            <a:chOff x="817855" y="3652313"/>
            <a:chExt cx="6650204" cy="1463243"/>
          </a:xfrm>
        </p:grpSpPr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B2A37F8A-5A68-E547-B001-34E97D7D3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717" y="4211316"/>
              <a:ext cx="1451787" cy="904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//</a:t>
              </a:r>
              <a:r>
                <a:rPr lang="en-US" sz="1100" dirty="0">
                  <a:latin typeface="Consolas"/>
                  <a:ea typeface="宋体"/>
                </a:rPr>
                <a:t> return true;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</a:rPr>
                <a:t>push constant 1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</a:rPr>
                <a:t>neg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</a:rPr>
                <a:t>return</a:t>
              </a:r>
              <a:endParaRPr lang="en-US" sz="1200" dirty="0">
                <a:latin typeface="Consolas"/>
                <a:ea typeface="宋体"/>
              </a:endParaRPr>
            </a:p>
          </p:txBody>
        </p:sp>
        <p:sp>
          <p:nvSpPr>
            <p:cNvPr id="7" name="Text Box 3">
              <a:extLst>
                <a:ext uri="{FF2B5EF4-FFF2-40B4-BE49-F238E27FC236}">
                  <a16:creationId xmlns:a16="http://schemas.microsoft.com/office/drawing/2014/main" id="{AE428CC5-8534-6C47-AE88-F9BA7E66E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1804" y="4211314"/>
              <a:ext cx="1326255" cy="7383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//</a:t>
              </a:r>
              <a:r>
                <a:rPr lang="en-US" sz="1100" dirty="0">
                  <a:latin typeface="Consolas"/>
                  <a:ea typeface="宋体"/>
                </a:rPr>
                <a:t> return this;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</a:rPr>
                <a:t>push pointer 0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</a:rPr>
                <a:t>return</a:t>
              </a:r>
              <a:endParaRPr lang="en-US" sz="1200" dirty="0">
                <a:latin typeface="Consolas"/>
                <a:ea typeface="宋体"/>
              </a:endParaRPr>
            </a:p>
          </p:txBody>
        </p:sp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A00512B7-4B33-404E-8E1D-C759D9FA6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4748" y="4211314"/>
              <a:ext cx="1451787" cy="7383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//</a:t>
              </a:r>
              <a:r>
                <a:rPr lang="en-US" sz="1100" dirty="0">
                  <a:latin typeface="Consolas"/>
                  <a:ea typeface="宋体"/>
                </a:rPr>
                <a:t> return false;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</a:rPr>
                <a:t>push constant 0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</a:rPr>
                <a:t>return</a:t>
              </a:r>
            </a:p>
          </p:txBody>
        </p:sp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5E8C29F7-A885-0E41-8317-6268C3F9E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276" y="4211314"/>
              <a:ext cx="1451787" cy="7383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97200" rIns="93600" bIns="972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2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//</a:t>
              </a:r>
              <a:r>
                <a:rPr lang="en-US" sz="1100" dirty="0">
                  <a:latin typeface="Consolas"/>
                  <a:ea typeface="宋体"/>
                </a:rPr>
                <a:t> return null;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</a:rPr>
                <a:t>push constant 0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latin typeface="Consolas"/>
                  <a:ea typeface="宋体"/>
                </a:rPr>
                <a:t>return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15A2FD-C3E4-A144-A19E-6A9E17B7F5D1}"/>
                </a:ext>
              </a:extLst>
            </p:cNvPr>
            <p:cNvSpPr txBox="1"/>
            <p:nvPr/>
          </p:nvSpPr>
          <p:spPr>
            <a:xfrm>
              <a:off x="817855" y="3652313"/>
              <a:ext cx="61307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u="sng" dirty="0">
                  <a:latin typeface="Times New Roman"/>
                  <a:cs typeface="Times New Roman"/>
                </a:rPr>
                <a:t>Compilation examples</a:t>
              </a:r>
              <a:r>
                <a:rPr lang="en-US" sz="1600" dirty="0">
                  <a:latin typeface="Times New Roman"/>
                  <a:cs typeface="Times New Roman"/>
                </a:rPr>
                <a:t>  </a:t>
              </a:r>
              <a:r>
                <a:rPr lang="en-US" sz="1400" dirty="0">
                  <a:latin typeface="Times New Roman"/>
                  <a:cs typeface="Times New Roman"/>
                </a:rPr>
                <a:t>(in the context of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1400" dirty="0">
                  <a:latin typeface="Times New Roman"/>
                  <a:cs typeface="Times New Roman"/>
                </a:rPr>
                <a:t> statements)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6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7" y="1390487"/>
            <a:ext cx="3080130" cy="3878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5" y="2003251"/>
            <a:ext cx="812549" cy="45578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5E0DBBC-5859-5B4B-B638-DE6FCC4A0BEF}"/>
              </a:ext>
            </a:extLst>
          </p:cNvPr>
          <p:cNvSpPr/>
          <p:nvPr/>
        </p:nvSpPr>
        <p:spPr>
          <a:xfrm>
            <a:off x="1298571" y="3180046"/>
            <a:ext cx="483973" cy="3768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2AB19-DAAC-5948-825B-D22266BE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17" y="2527516"/>
            <a:ext cx="812549" cy="4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0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7" y="1390487"/>
            <a:ext cx="3080130" cy="3878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5" y="2003251"/>
            <a:ext cx="812549" cy="45578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5E0DBBC-5859-5B4B-B638-DE6FCC4A0BEF}"/>
              </a:ext>
            </a:extLst>
          </p:cNvPr>
          <p:cNvSpPr/>
          <p:nvPr/>
        </p:nvSpPr>
        <p:spPr>
          <a:xfrm>
            <a:off x="1298571" y="3180046"/>
            <a:ext cx="483973" cy="3768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2AB19-DAAC-5948-825B-D22266BE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17" y="2527516"/>
            <a:ext cx="812549" cy="4557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58E900E-4E76-0C69-98D2-38DE151F9C9E}"/>
              </a:ext>
            </a:extLst>
          </p:cNvPr>
          <p:cNvGrpSpPr/>
          <p:nvPr/>
        </p:nvGrpSpPr>
        <p:grpSpPr>
          <a:xfrm>
            <a:off x="3240505" y="3556927"/>
            <a:ext cx="3730138" cy="1354917"/>
            <a:chOff x="3950425" y="1631092"/>
            <a:chExt cx="3730138" cy="1354917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FA5DE32F-8801-33B7-CB5F-76CC38753923}"/>
                </a:ext>
              </a:extLst>
            </p:cNvPr>
            <p:cNvSpPr/>
            <p:nvPr/>
          </p:nvSpPr>
          <p:spPr>
            <a:xfrm>
              <a:off x="4257082" y="1724133"/>
              <a:ext cx="3423481" cy="1168833"/>
            </a:xfrm>
            <a:prstGeom prst="wedgeRoundRectCallout">
              <a:avLst>
                <a:gd name="adj1" fmla="val 16080"/>
                <a:gd name="adj2" fmla="val -36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Handled by five compilation routines: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compileLet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compileReturn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compileDo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compileIf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compileWhile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9B872702-718C-A6E2-86EB-EA45F6C15921}"/>
                </a:ext>
              </a:extLst>
            </p:cNvPr>
            <p:cNvSpPr/>
            <p:nvPr/>
          </p:nvSpPr>
          <p:spPr>
            <a:xfrm>
              <a:off x="3950425" y="1631092"/>
              <a:ext cx="329040" cy="1354917"/>
            </a:xfrm>
            <a:prstGeom prst="rightBrace">
              <a:avLst>
                <a:gd name="adj1" fmla="val 41666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3854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sz="2400" dirty="0">
                <a:latin typeface="Consolas"/>
                <a:cs typeface="Consolas"/>
              </a:rPr>
              <a:t>let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id="{DCF0F228-A2B0-B44E-90B5-049EBC709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746" y="1391180"/>
            <a:ext cx="2112512" cy="86387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宋体"/>
              </a:rPr>
              <a:t>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let</a:t>
            </a:r>
            <a:r>
              <a:rPr lang="en-US" sz="1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varName</a:t>
            </a:r>
            <a:r>
              <a:rPr lang="en-US" sz="1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/>
                <a:ea typeface="宋体"/>
              </a:rPr>
              <a:t>=</a:t>
            </a:r>
            <a:r>
              <a:rPr lang="en-US" sz="1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expression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;</a:t>
            </a:r>
            <a:endParaRPr lang="en-US" sz="1400" i="1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/>
                <a:ea typeface="宋体"/>
              </a:rPr>
              <a:t>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774A6C-DC05-2140-9A90-600C672EB5FE}"/>
              </a:ext>
            </a:extLst>
          </p:cNvPr>
          <p:cNvSpPr txBox="1"/>
          <p:nvPr/>
        </p:nvSpPr>
        <p:spPr>
          <a:xfrm>
            <a:off x="1010542" y="1083403"/>
            <a:ext cx="197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source code (Jack)</a:t>
            </a:r>
            <a:endParaRPr lang="en-US" sz="1600" dirty="0"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5D0AE-7E7B-6F4A-9D64-CA1C2AC0A515}"/>
              </a:ext>
            </a:extLst>
          </p:cNvPr>
          <p:cNvGrpSpPr/>
          <p:nvPr/>
        </p:nvGrpSpPr>
        <p:grpSpPr>
          <a:xfrm>
            <a:off x="3354035" y="1043261"/>
            <a:ext cx="5700023" cy="2379884"/>
            <a:chOff x="3354035" y="1043261"/>
            <a:chExt cx="5700023" cy="2379884"/>
          </a:xfrm>
        </p:grpSpPr>
        <p:sp>
          <p:nvSpPr>
            <p:cNvPr id="26" name="Text Box 3">
              <a:extLst>
                <a:ext uri="{FF2B5EF4-FFF2-40B4-BE49-F238E27FC236}">
                  <a16:creationId xmlns:a16="http://schemas.microsoft.com/office/drawing/2014/main" id="{F65B5A94-E0CB-364C-8197-8225355FD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8020" y="1347226"/>
              <a:ext cx="3136580" cy="10684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VM code generated by </a:t>
              </a:r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compileExpressio</a:t>
              </a:r>
              <a:r>
                <a:rPr lang="en-US" sz="1100" spc="130" dirty="0"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pop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varName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defRPr/>
              </a:pP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B5B80720-25C4-1C4D-AA88-E459FF08E9C1}"/>
                </a:ext>
              </a:extLst>
            </p:cNvPr>
            <p:cNvSpPr/>
            <p:nvPr/>
          </p:nvSpPr>
          <p:spPr>
            <a:xfrm>
              <a:off x="3354035" y="1537995"/>
              <a:ext cx="995327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D8D9E-62FF-C749-9A97-4BB2CBE2257D}"/>
                </a:ext>
              </a:extLst>
            </p:cNvPr>
            <p:cNvSpPr txBox="1"/>
            <p:nvPr/>
          </p:nvSpPr>
          <p:spPr>
            <a:xfrm>
              <a:off x="4381222" y="1043261"/>
              <a:ext cx="4177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VM code (generated by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compileLet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52A5CB-F28E-0E4B-B7B9-CF10072DB407}"/>
                </a:ext>
              </a:extLst>
            </p:cNvPr>
            <p:cNvSpPr txBox="1"/>
            <p:nvPr/>
          </p:nvSpPr>
          <p:spPr>
            <a:xfrm>
              <a:off x="3383823" y="2469038"/>
              <a:ext cx="56702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To handle a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sz="1400" dirty="0">
                  <a:latin typeface="Times New Roman"/>
                  <a:cs typeface="Times New Roman"/>
                </a:rPr>
                <a:t> statement,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compileLet</a:t>
              </a:r>
              <a:r>
                <a:rPr lang="en-US" sz="1400" dirty="0">
                  <a:latin typeface="Times New Roman"/>
                  <a:cs typeface="Times New Roman"/>
                </a:rPr>
                <a:t> calls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compileExpression</a:t>
              </a:r>
              <a:r>
                <a:rPr lang="en-US" sz="1400" dirty="0">
                  <a:latin typeface="Times New Roman"/>
                  <a:cs typeface="Times New Roman"/>
                </a:rPr>
                <a:t> to translate the statement’s right hand side. When the compiled VM code will execute during runtime, it will end up leaving the expression’s value at the stack’s top. The subsequent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pop</a:t>
              </a:r>
              <a:r>
                <a:rPr lang="en-US" sz="1400" dirty="0">
                  <a:latin typeface="Times New Roman"/>
                  <a:cs typeface="Times New Roman"/>
                </a:rPr>
                <a:t> command will then assign it to </a:t>
              </a:r>
              <a:r>
                <a:rPr lang="en-US" sz="1200" i="1" dirty="0">
                  <a:latin typeface="Times New Roman"/>
                  <a:cs typeface="Times New Roman"/>
                </a:rPr>
                <a:t>varName</a:t>
              </a:r>
              <a:r>
                <a:rPr lang="en-US" sz="1400" dirty="0">
                  <a:latin typeface="Times New Roman"/>
                  <a:cs typeface="Times New Roman"/>
                </a:rPr>
                <a:t>.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sz="2400" dirty="0">
                <a:latin typeface="Consolas"/>
                <a:cs typeface="Consolas"/>
              </a:rPr>
              <a:t>let</a:t>
            </a:r>
            <a:endParaRPr lang="en-US" dirty="0"/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id="{DCF0F228-A2B0-B44E-90B5-049EBC709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746" y="1391180"/>
            <a:ext cx="2112512" cy="86387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宋体"/>
              </a:rPr>
              <a:t>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let</a:t>
            </a:r>
            <a:r>
              <a:rPr lang="en-US" sz="1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varName</a:t>
            </a:r>
            <a:r>
              <a:rPr lang="en-US" sz="1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/>
                <a:ea typeface="宋体"/>
              </a:rPr>
              <a:t>=</a:t>
            </a:r>
            <a:r>
              <a:rPr lang="en-US" sz="1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expression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;</a:t>
            </a:r>
            <a:endParaRPr lang="en-US" sz="1400" i="1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/>
                <a:ea typeface="宋体"/>
              </a:rPr>
              <a:t>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774A6C-DC05-2140-9A90-600C672EB5FE}"/>
              </a:ext>
            </a:extLst>
          </p:cNvPr>
          <p:cNvSpPr txBox="1"/>
          <p:nvPr/>
        </p:nvSpPr>
        <p:spPr>
          <a:xfrm>
            <a:off x="1010542" y="1083403"/>
            <a:ext cx="197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source code (Jack)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9E139DE-0E56-6443-A424-D63E943D2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491" y="3824085"/>
            <a:ext cx="2101838" cy="44751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let v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宋体"/>
              </a:rPr>
              <a:t>=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g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+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r2;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288D56B2-47AD-9E4C-82A6-1025A9B1A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086" y="3765989"/>
            <a:ext cx="1429897" cy="131429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0"/>
              </a:spcBef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b="1" dirty="0">
                <a:latin typeface="Consolas"/>
                <a:ea typeface="宋体"/>
              </a:rPr>
              <a:t>v</a:t>
            </a:r>
            <a:r>
              <a:rPr lang="en-US" sz="1200" b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Consolas"/>
                <a:ea typeface="宋体"/>
              </a:rPr>
              <a:t>=</a:t>
            </a:r>
            <a:r>
              <a:rPr lang="en-US" sz="1200" b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g</a:t>
            </a:r>
            <a:r>
              <a:rPr lang="en-US" sz="1200" b="1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+</a:t>
            </a:r>
            <a:r>
              <a:rPr lang="en-US" sz="1200" b="1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r2;</a:t>
            </a:r>
            <a:endParaRPr lang="en-US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253ED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static 0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253ED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this 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253ED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 local 1</a:t>
            </a:r>
          </a:p>
          <a:p>
            <a:pPr>
              <a:spcBef>
                <a:spcPts val="300"/>
              </a:spcBef>
              <a:defRPr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defRPr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E0349E7C-D0C1-A74F-B9E6-C355F7ED2A4C}"/>
              </a:ext>
            </a:extLst>
          </p:cNvPr>
          <p:cNvSpPr/>
          <p:nvPr/>
        </p:nvSpPr>
        <p:spPr>
          <a:xfrm>
            <a:off x="3194837" y="4783448"/>
            <a:ext cx="1065343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class-level</a:t>
            </a:r>
          </a:p>
          <a:p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C8A2C51E-692F-6E42-B1B5-CC2F0E9511EA}"/>
              </a:ext>
            </a:extLst>
          </p:cNvPr>
          <p:cNvSpPr/>
          <p:nvPr/>
        </p:nvSpPr>
        <p:spPr>
          <a:xfrm>
            <a:off x="3065126" y="5595339"/>
            <a:ext cx="1195054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subroutine-level symbol table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D4D30B0-F09F-B44B-9923-BA0FFB8EA64C}"/>
              </a:ext>
            </a:extLst>
          </p:cNvPr>
          <p:cNvGraphicFramePr>
            <a:graphicFrameLocks noGrp="1"/>
          </p:cNvGraphicFramePr>
          <p:nvPr/>
        </p:nvGraphicFramePr>
        <p:xfrm>
          <a:off x="1172283" y="5455770"/>
          <a:ext cx="1789471" cy="59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933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422031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562707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5230454-4A4A-C749-A619-54C9CE253C64}"/>
              </a:ext>
            </a:extLst>
          </p:cNvPr>
          <p:cNvGraphicFramePr>
            <a:graphicFrameLocks noGrp="1"/>
          </p:cNvGraphicFramePr>
          <p:nvPr/>
        </p:nvGraphicFramePr>
        <p:xfrm>
          <a:off x="1199129" y="4486844"/>
          <a:ext cx="1953594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379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39969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FD4E59E4-098E-7A44-A76A-CFA53F96B65A}"/>
              </a:ext>
            </a:extLst>
          </p:cNvPr>
          <p:cNvSpPr txBox="1"/>
          <p:nvPr/>
        </p:nvSpPr>
        <p:spPr>
          <a:xfrm>
            <a:off x="1079948" y="3382362"/>
            <a:ext cx="197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400" u="sng" dirty="0">
                <a:latin typeface="Times New Roman"/>
                <a:cs typeface="Times New Roman"/>
              </a:rPr>
              <a:t>Example:</a:t>
            </a:r>
            <a:endParaRPr lang="en-US" sz="1600" u="sng" dirty="0">
              <a:latin typeface="Times New Roman"/>
              <a:cs typeface="Times New Roman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E1A0CF37-BB70-204C-B993-6B31B786B91A}"/>
              </a:ext>
            </a:extLst>
          </p:cNvPr>
          <p:cNvSpPr/>
          <p:nvPr/>
        </p:nvSpPr>
        <p:spPr>
          <a:xfrm>
            <a:off x="3456101" y="3729862"/>
            <a:ext cx="995327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4CE4393-E148-7B55-F34F-97180B7CDECC}"/>
              </a:ext>
            </a:extLst>
          </p:cNvPr>
          <p:cNvSpPr/>
          <p:nvPr/>
        </p:nvSpPr>
        <p:spPr>
          <a:xfrm>
            <a:off x="6026310" y="4034038"/>
            <a:ext cx="2695842" cy="731598"/>
          </a:xfrm>
          <a:prstGeom prst="wedgeRoundRectCallout">
            <a:avLst>
              <a:gd name="adj1" fmla="val 16080"/>
              <a:gd name="adj2" fmla="val -36699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rgbClr val="253ED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The blue code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is generated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compileExpression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F81D90-D880-D703-83DE-4788B1C2BD92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88537E-0676-DEE8-2823-F059D15D9E05}"/>
              </a:ext>
            </a:extLst>
          </p:cNvPr>
          <p:cNvGrpSpPr/>
          <p:nvPr/>
        </p:nvGrpSpPr>
        <p:grpSpPr>
          <a:xfrm>
            <a:off x="3354035" y="1043261"/>
            <a:ext cx="5700023" cy="2379884"/>
            <a:chOff x="3354035" y="1043261"/>
            <a:chExt cx="5700023" cy="2379884"/>
          </a:xfrm>
        </p:grpSpPr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5C4B5DE0-3BD4-11F2-2597-DE9CA92C9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8020" y="1347226"/>
              <a:ext cx="3136580" cy="10684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VM code generated by </a:t>
              </a:r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compileExpressio</a:t>
              </a:r>
              <a:r>
                <a:rPr lang="en-US" sz="1100" spc="130" dirty="0"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pop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varName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defRPr/>
              </a:pP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E1B5FFFE-4E94-2240-BACA-36642E7715E4}"/>
                </a:ext>
              </a:extLst>
            </p:cNvPr>
            <p:cNvSpPr/>
            <p:nvPr/>
          </p:nvSpPr>
          <p:spPr>
            <a:xfrm>
              <a:off x="3354035" y="1537995"/>
              <a:ext cx="995327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365AD0-32E4-BCFD-33A2-DE445E6AB096}"/>
                </a:ext>
              </a:extLst>
            </p:cNvPr>
            <p:cNvSpPr txBox="1"/>
            <p:nvPr/>
          </p:nvSpPr>
          <p:spPr>
            <a:xfrm>
              <a:off x="4381222" y="1043261"/>
              <a:ext cx="4177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VM code (generated by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compileLet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9B4F76-7483-CFED-9652-6D85DDDBD202}"/>
                </a:ext>
              </a:extLst>
            </p:cNvPr>
            <p:cNvSpPr txBox="1"/>
            <p:nvPr/>
          </p:nvSpPr>
          <p:spPr>
            <a:xfrm>
              <a:off x="3383823" y="2469038"/>
              <a:ext cx="56702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To handle a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sz="1400" dirty="0">
                  <a:latin typeface="Times New Roman"/>
                  <a:cs typeface="Times New Roman"/>
                </a:rPr>
                <a:t> statement,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compileLet</a:t>
              </a:r>
              <a:r>
                <a:rPr lang="en-US" sz="1400" dirty="0">
                  <a:latin typeface="Times New Roman"/>
                  <a:cs typeface="Times New Roman"/>
                </a:rPr>
                <a:t> calls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compileExpression</a:t>
              </a:r>
              <a:r>
                <a:rPr lang="en-US" sz="1400" dirty="0">
                  <a:latin typeface="Times New Roman"/>
                  <a:cs typeface="Times New Roman"/>
                </a:rPr>
                <a:t> to translate the statement’s right hand side. When the compiled VM code will execute during runtime, it will end up leaving the expression’s value at the stack’s top. The subsequent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pop</a:t>
              </a:r>
              <a:r>
                <a:rPr lang="en-US" sz="1400" dirty="0">
                  <a:latin typeface="Times New Roman"/>
                  <a:cs typeface="Times New Roman"/>
                </a:rPr>
                <a:t> command will then assign it to </a:t>
              </a:r>
              <a:r>
                <a:rPr lang="en-US" sz="1200" i="1" dirty="0">
                  <a:latin typeface="Times New Roman"/>
                  <a:cs typeface="Times New Roman"/>
                </a:rPr>
                <a:t>varName</a:t>
              </a:r>
              <a:r>
                <a:rPr lang="en-US" sz="1400" dirty="0">
                  <a:latin typeface="Times New Roman"/>
                  <a:cs typeface="Times New Roman"/>
                </a:rPr>
                <a:t>.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96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900042"/>
            <a:ext cx="7498835" cy="3498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4821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38416" y="2590541"/>
            <a:ext cx="1554253" cy="105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44227" y="4034491"/>
            <a:ext cx="1554253" cy="105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311"/>
          <a:stretch/>
        </p:blipFill>
        <p:spPr>
          <a:xfrm>
            <a:off x="4614595" y="2374518"/>
            <a:ext cx="1056484" cy="1029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5660" y="2541833"/>
            <a:ext cx="801497" cy="493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28997" y="2248438"/>
            <a:ext cx="801497" cy="493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DAAB1-5D64-8CD3-71D5-FBD128C2C9FC}"/>
              </a:ext>
            </a:extLst>
          </p:cNvPr>
          <p:cNvSpPr/>
          <p:nvPr/>
        </p:nvSpPr>
        <p:spPr>
          <a:xfrm>
            <a:off x="2113280" y="1908266"/>
            <a:ext cx="3962400" cy="2265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77D27B-6459-874B-F61A-239E6E1B67DE}"/>
              </a:ext>
            </a:extLst>
          </p:cNvPr>
          <p:cNvSpPr/>
          <p:nvPr/>
        </p:nvSpPr>
        <p:spPr>
          <a:xfrm>
            <a:off x="5145957" y="908766"/>
            <a:ext cx="3099797" cy="936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29D39A-43FF-849C-7D87-6E3EE0046D1D}"/>
              </a:ext>
            </a:extLst>
          </p:cNvPr>
          <p:cNvSpPr/>
          <p:nvPr/>
        </p:nvSpPr>
        <p:spPr>
          <a:xfrm>
            <a:off x="6291377" y="1178163"/>
            <a:ext cx="2008296" cy="108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16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7" y="1390487"/>
            <a:ext cx="3080130" cy="3878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5" y="2003251"/>
            <a:ext cx="812549" cy="45578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5E0DBBC-5859-5B4B-B638-DE6FCC4A0BEF}"/>
              </a:ext>
            </a:extLst>
          </p:cNvPr>
          <p:cNvSpPr/>
          <p:nvPr/>
        </p:nvSpPr>
        <p:spPr>
          <a:xfrm>
            <a:off x="1812699" y="3796876"/>
            <a:ext cx="483973" cy="3768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2AB19-DAAC-5948-825B-D22266BE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17" y="2527516"/>
            <a:ext cx="812549" cy="4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9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Compiling </a:t>
            </a:r>
            <a:r>
              <a:rPr lang="en-US" sz="2400" dirty="0">
                <a:latin typeface="Consolas"/>
                <a:cs typeface="Consolas"/>
              </a:rPr>
              <a:t>return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FC0A6B-B15C-5144-B1C5-DAF2A35D669C}"/>
              </a:ext>
            </a:extLst>
          </p:cNvPr>
          <p:cNvSpPr txBox="1"/>
          <p:nvPr/>
        </p:nvSpPr>
        <p:spPr>
          <a:xfrm>
            <a:off x="744129" y="1041419"/>
            <a:ext cx="1559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97" name="Text Box 3">
            <a:extLst>
              <a:ext uri="{FF2B5EF4-FFF2-40B4-BE49-F238E27FC236}">
                <a16:creationId xmlns:a16="http://schemas.microsoft.com/office/drawing/2014/main" id="{A17DDD2C-9E81-A142-8887-E72DFB6DF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06" y="1366940"/>
            <a:ext cx="1806254" cy="86387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宋体"/>
              </a:rPr>
              <a:t>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return</a:t>
            </a:r>
            <a:r>
              <a:rPr lang="en-US" sz="1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expression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;</a:t>
            </a:r>
            <a:endParaRPr lang="en-US" sz="1200" i="1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/>
                <a:ea typeface="宋体"/>
              </a:rPr>
              <a:t>...</a:t>
            </a:r>
          </a:p>
        </p:txBody>
      </p:sp>
      <p:sp>
        <p:nvSpPr>
          <p:cNvPr id="98" name="Text Box 3">
            <a:extLst>
              <a:ext uri="{FF2B5EF4-FFF2-40B4-BE49-F238E27FC236}">
                <a16:creationId xmlns:a16="http://schemas.microsoft.com/office/drawing/2014/main" id="{E66B2E3A-C122-6F49-AA28-83AE9C6FC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906" y="3868073"/>
            <a:ext cx="1806254" cy="86387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宋体"/>
              </a:rPr>
              <a:t>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return</a:t>
            </a:r>
            <a:r>
              <a:rPr lang="en-US" sz="14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;</a:t>
            </a:r>
            <a:endParaRPr lang="en-US" sz="1400" i="1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Consolas"/>
                <a:ea typeface="宋体"/>
              </a:rPr>
              <a:t>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5DC6EC-D037-4F42-9930-D64D438E4990}"/>
              </a:ext>
            </a:extLst>
          </p:cNvPr>
          <p:cNvGrpSpPr/>
          <p:nvPr/>
        </p:nvGrpSpPr>
        <p:grpSpPr>
          <a:xfrm>
            <a:off x="2885193" y="3815078"/>
            <a:ext cx="5365627" cy="2544921"/>
            <a:chOff x="2885193" y="3510280"/>
            <a:chExt cx="5365627" cy="25449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C9F30A-ED8D-FD48-8E36-7B9ACCE15051}"/>
                </a:ext>
              </a:extLst>
            </p:cNvPr>
            <p:cNvSpPr txBox="1"/>
            <p:nvPr/>
          </p:nvSpPr>
          <p:spPr>
            <a:xfrm>
              <a:off x="3769981" y="4757410"/>
              <a:ext cx="4480839" cy="129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5900" lvl="0" indent="-2159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/>
                  <a:cs typeface="Times New Roman"/>
                </a:rPr>
                <a:t>A VM function must return a value. When compiling a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1400" dirty="0">
                  <a:latin typeface="Times New Roman"/>
                  <a:cs typeface="Times New Roman"/>
                </a:rPr>
                <a:t> statement without a return value, the compiler generates code that pushes a dummy value onto the stack</a:t>
              </a:r>
            </a:p>
            <a:p>
              <a:pPr marL="215900" lvl="0" indent="-2159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/>
                  <a:cs typeface="Times New Roman"/>
                </a:rPr>
                <a:t>This value will be tossed away by the compiled code of the caller (discussed next).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 Box 3">
              <a:extLst>
                <a:ext uri="{FF2B5EF4-FFF2-40B4-BE49-F238E27FC236}">
                  <a16:creationId xmlns:a16="http://schemas.microsoft.com/office/drawing/2014/main" id="{895B24EE-CB00-4D46-8EEC-AC3BEC4BB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8280" y="3510280"/>
              <a:ext cx="3136580" cy="10684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push constant 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endPara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defRPr/>
              </a:pP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32FF5AB6-22B7-8B4C-9373-AAA9E4FC0D6A}"/>
                </a:ext>
              </a:extLst>
            </p:cNvPr>
            <p:cNvSpPr/>
            <p:nvPr/>
          </p:nvSpPr>
          <p:spPr>
            <a:xfrm>
              <a:off x="2885193" y="3660223"/>
              <a:ext cx="995327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E03245-2C05-EF42-8E2B-C64CAE6C80F9}"/>
              </a:ext>
            </a:extLst>
          </p:cNvPr>
          <p:cNvSpPr txBox="1"/>
          <p:nvPr/>
        </p:nvSpPr>
        <p:spPr>
          <a:xfrm>
            <a:off x="838200" y="2728317"/>
            <a:ext cx="1806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(The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400" dirty="0">
                <a:latin typeface="Times New Roman"/>
                <a:cs typeface="Times New Roman"/>
              </a:rPr>
              <a:t> statement has two versions)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75B60C-5FE8-7643-876E-1E2C3803037A}"/>
              </a:ext>
            </a:extLst>
          </p:cNvPr>
          <p:cNvGrpSpPr/>
          <p:nvPr/>
        </p:nvGrpSpPr>
        <p:grpSpPr>
          <a:xfrm>
            <a:off x="2843495" y="1019021"/>
            <a:ext cx="5793990" cy="2599824"/>
            <a:chOff x="2843495" y="1019021"/>
            <a:chExt cx="5793990" cy="2599824"/>
          </a:xfrm>
        </p:grpSpPr>
        <p:sp>
          <p:nvSpPr>
            <p:cNvPr id="93" name="Text Box 3">
              <a:extLst>
                <a:ext uri="{FF2B5EF4-FFF2-40B4-BE49-F238E27FC236}">
                  <a16:creationId xmlns:a16="http://schemas.microsoft.com/office/drawing/2014/main" id="{0D75EC1E-BDD6-644F-ADAC-2E82A6249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8280" y="1322986"/>
              <a:ext cx="3136580" cy="10684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VM code generated by </a:t>
              </a:r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compileExpressio</a:t>
              </a:r>
              <a:r>
                <a:rPr lang="en-US" sz="1100" spc="130" dirty="0"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endPara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defRPr/>
              </a:pP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22C19A9C-27EB-1F40-8623-01AF2D05E204}"/>
                </a:ext>
              </a:extLst>
            </p:cNvPr>
            <p:cNvSpPr/>
            <p:nvPr/>
          </p:nvSpPr>
          <p:spPr>
            <a:xfrm>
              <a:off x="2843495" y="1513755"/>
              <a:ext cx="995327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250C17B-757A-2545-81A9-472BD9A1AFDE}"/>
                </a:ext>
              </a:extLst>
            </p:cNvPr>
            <p:cNvSpPr txBox="1"/>
            <p:nvPr/>
          </p:nvSpPr>
          <p:spPr>
            <a:xfrm>
              <a:off x="3921482" y="1019021"/>
              <a:ext cx="4177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VM code (generated by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compileReturn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E44FE8-488D-594C-8CDC-A498B06CE4DC}"/>
                </a:ext>
              </a:extLst>
            </p:cNvPr>
            <p:cNvSpPr txBox="1"/>
            <p:nvPr/>
          </p:nvSpPr>
          <p:spPr>
            <a:xfrm>
              <a:off x="3880521" y="2449294"/>
              <a:ext cx="475696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compileLet</a:t>
              </a:r>
              <a:r>
                <a:rPr lang="en-US" sz="1400" dirty="0">
                  <a:latin typeface="Times New Roman"/>
                  <a:cs typeface="Times New Roman"/>
                </a:rPr>
                <a:t> calls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compileExpression</a:t>
              </a:r>
              <a:r>
                <a:rPr lang="en-US" sz="1400" dirty="0">
                  <a:latin typeface="Times New Roman"/>
                  <a:cs typeface="Times New Roman"/>
                </a:rPr>
                <a:t>. During runtime, the code generated by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compileExpression</a:t>
              </a:r>
              <a:r>
                <a:rPr lang="en-US" sz="1400" dirty="0">
                  <a:latin typeface="Times New Roman"/>
                  <a:cs typeface="Times New Roman"/>
                </a:rPr>
                <a:t> will end up leaving the expression’s value at the stack’s top. The VM implementation of the subsequent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1400" dirty="0">
                  <a:latin typeface="Times New Roman"/>
                  <a:cs typeface="Times New Roman"/>
                </a:rPr>
                <a:t> command will place this value at the top of the caller’s stack, when the caller resumes its execution.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7" y="1390487"/>
            <a:ext cx="3080130" cy="3878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5" y="2003251"/>
            <a:ext cx="812549" cy="45578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5E0DBBC-5859-5B4B-B638-DE6FCC4A0BEF}"/>
              </a:ext>
            </a:extLst>
          </p:cNvPr>
          <p:cNvSpPr/>
          <p:nvPr/>
        </p:nvSpPr>
        <p:spPr>
          <a:xfrm>
            <a:off x="1799820" y="4069534"/>
            <a:ext cx="483973" cy="3768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2AB19-DAAC-5948-825B-D22266BE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17" y="2527516"/>
            <a:ext cx="812549" cy="4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72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sz="2400" dirty="0">
                <a:latin typeface="Consolas"/>
                <a:cs typeface="Consolas"/>
              </a:rPr>
              <a:t>do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id="{DCF0F228-A2B0-B44E-90B5-049EBC709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178" y="1298397"/>
            <a:ext cx="2821407" cy="86387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宋体"/>
              </a:rPr>
              <a:t>...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宋体"/>
              </a:rPr>
              <a:t>do</a:t>
            </a:r>
            <a:r>
              <a:rPr lang="en-US" sz="1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subroutineName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(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exp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1, </a:t>
            </a:r>
            <a:r>
              <a:rPr lang="en-US" sz="12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exp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2, 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…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  <a:ea typeface="宋体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/>
                <a:ea typeface="宋体"/>
              </a:rPr>
              <a:t>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774A6C-DC05-2140-9A90-600C672EB5FE}"/>
              </a:ext>
            </a:extLst>
          </p:cNvPr>
          <p:cNvSpPr txBox="1"/>
          <p:nvPr/>
        </p:nvSpPr>
        <p:spPr>
          <a:xfrm>
            <a:off x="584338" y="999257"/>
            <a:ext cx="197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source code (Jack)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F4D58A-357C-9D4C-81DD-777ECFDA5789}"/>
              </a:ext>
            </a:extLst>
          </p:cNvPr>
          <p:cNvSpPr txBox="1"/>
          <p:nvPr/>
        </p:nvSpPr>
        <p:spPr>
          <a:xfrm>
            <a:off x="3860491" y="7510694"/>
            <a:ext cx="4464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Observation</a:t>
            </a:r>
            <a:r>
              <a:rPr lang="en-US" sz="1600" dirty="0">
                <a:latin typeface="Times New Roman"/>
                <a:cs typeface="Times New Roman"/>
              </a:rPr>
              <a:t>: The compilation of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sz="1600" dirty="0">
                <a:latin typeface="Times New Roman"/>
                <a:cs typeface="Times New Roman"/>
              </a:rPr>
              <a:t> statements is trivial. Just remember to get rid of the return value.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155D3-9C25-3945-AB21-6BF1FDA3608B}"/>
              </a:ext>
            </a:extLst>
          </p:cNvPr>
          <p:cNvSpPr txBox="1"/>
          <p:nvPr/>
        </p:nvSpPr>
        <p:spPr>
          <a:xfrm>
            <a:off x="626979" y="2192316"/>
            <a:ext cx="3228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statement is used to call a function or a method for its effect, ignoring the returned value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C5AEFE-AE00-5344-87DC-E4AD0EBB0086}"/>
              </a:ext>
            </a:extLst>
          </p:cNvPr>
          <p:cNvGrpSpPr/>
          <p:nvPr/>
        </p:nvGrpSpPr>
        <p:grpSpPr>
          <a:xfrm>
            <a:off x="3725080" y="972182"/>
            <a:ext cx="5259665" cy="2390462"/>
            <a:chOff x="3725080" y="972182"/>
            <a:chExt cx="5259665" cy="2390462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B5B80720-25C4-1C4D-AA88-E459FF08E9C1}"/>
                </a:ext>
              </a:extLst>
            </p:cNvPr>
            <p:cNvSpPr/>
            <p:nvPr/>
          </p:nvSpPr>
          <p:spPr>
            <a:xfrm>
              <a:off x="3725080" y="1368327"/>
              <a:ext cx="995327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FDE1E0-D995-A440-97F2-68045C5D10CC}"/>
                </a:ext>
              </a:extLst>
            </p:cNvPr>
            <p:cNvSpPr txBox="1"/>
            <p:nvPr/>
          </p:nvSpPr>
          <p:spPr>
            <a:xfrm>
              <a:off x="4806906" y="972182"/>
              <a:ext cx="4177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VM code (generated by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compileDo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B77A47-2F33-1845-87CC-D85C95DF2D2B}"/>
                </a:ext>
              </a:extLst>
            </p:cNvPr>
            <p:cNvSpPr txBox="1"/>
            <p:nvPr/>
          </p:nvSpPr>
          <p:spPr>
            <a:xfrm>
              <a:off x="4399005" y="2495740"/>
              <a:ext cx="3971353" cy="86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We recommend handling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do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i="1" dirty="0">
                  <a:latin typeface="Times New Roman"/>
                  <a:cs typeface="Times New Roman"/>
                </a:rPr>
                <a:t>subroutineName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200" dirty="0">
                  <a:latin typeface="Times New Roman"/>
                  <a:cs typeface="Times New Roman"/>
                </a:rPr>
                <a:t>…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400" dirty="0">
                  <a:latin typeface="Times New Roman"/>
                  <a:cs typeface="Times New Roman"/>
                </a:rPr>
                <a:t> statements as if they where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do</a:t>
              </a:r>
              <a:r>
                <a:rPr lang="en-US" sz="1400" dirty="0">
                  <a:latin typeface="Times New Roman"/>
                  <a:cs typeface="Times New Roman"/>
                </a:rPr>
                <a:t> </a:t>
              </a:r>
              <a:r>
                <a:rPr lang="en-US" sz="1200" i="1" dirty="0">
                  <a:latin typeface="Times New Roman"/>
                  <a:cs typeface="Times New Roman"/>
                </a:rPr>
                <a:t>expression</a:t>
              </a:r>
              <a:r>
                <a:rPr lang="en-US" sz="1400" dirty="0">
                  <a:latin typeface="Times New Roman"/>
                  <a:cs typeface="Times New Roman"/>
                </a:rPr>
                <a:t> statements.</a:t>
              </a:r>
            </a:p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The subsequent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pop</a:t>
              </a:r>
              <a:r>
                <a:rPr lang="en-US" sz="1400" dirty="0">
                  <a:latin typeface="Times New Roman"/>
                  <a:cs typeface="Times New Roman"/>
                </a:rPr>
                <a:t> gets rid of the return value.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9" name="Text Box 3">
              <a:extLst>
                <a:ext uri="{FF2B5EF4-FFF2-40B4-BE49-F238E27FC236}">
                  <a16:creationId xmlns:a16="http://schemas.microsoft.com/office/drawing/2014/main" id="{76E923DF-3B96-4C40-8A32-18E4B85E7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3151" y="1279959"/>
              <a:ext cx="3136580" cy="10684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VM code generated by </a:t>
              </a:r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compileExpressio</a:t>
              </a:r>
              <a:r>
                <a:rPr lang="en-US" sz="1100" spc="130" dirty="0"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pop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300"/>
                </a:spcBef>
                <a:defRPr/>
              </a:pP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defRPr/>
              </a:pP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2E36DE-4415-8372-8FA2-1A603154B49C}"/>
              </a:ext>
            </a:extLst>
          </p:cNvPr>
          <p:cNvGrpSpPr/>
          <p:nvPr/>
        </p:nvGrpSpPr>
        <p:grpSpPr>
          <a:xfrm>
            <a:off x="626979" y="3450646"/>
            <a:ext cx="8357766" cy="1720086"/>
            <a:chOff x="626979" y="3867738"/>
            <a:chExt cx="8357766" cy="17200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1FBB20-5051-DE41-848F-4370C56764C5}"/>
                </a:ext>
              </a:extLst>
            </p:cNvPr>
            <p:cNvGrpSpPr/>
            <p:nvPr/>
          </p:nvGrpSpPr>
          <p:grpSpPr>
            <a:xfrm>
              <a:off x="626979" y="3867738"/>
              <a:ext cx="6590567" cy="1720086"/>
              <a:chOff x="626979" y="3867738"/>
              <a:chExt cx="6590567" cy="1720086"/>
            </a:xfrm>
          </p:grpSpPr>
          <p:sp>
            <p:nvSpPr>
              <p:cNvPr id="13" name="Text Box 3">
                <a:extLst>
                  <a:ext uri="{FF2B5EF4-FFF2-40B4-BE49-F238E27FC236}">
                    <a16:creationId xmlns:a16="http://schemas.microsoft.com/office/drawing/2014/main" id="{59E139DE-0E56-6443-A424-D63E943D24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8177" y="4502500"/>
                <a:ext cx="2821407" cy="44751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0" rIns="0" bIns="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/>
                    <a:ea typeface="宋体"/>
                  </a:rPr>
                  <a:t>do Output.printInt(7)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;</a:t>
                </a:r>
              </a:p>
            </p:txBody>
          </p:sp>
          <p:sp>
            <p:nvSpPr>
              <p:cNvPr id="14" name="Text Box 3">
                <a:extLst>
                  <a:ext uri="{FF2B5EF4-FFF2-40B4-BE49-F238E27FC236}">
                    <a16:creationId xmlns:a16="http://schemas.microsoft.com/office/drawing/2014/main" id="{288D56B2-47AD-9E4C-82A6-1025A9B1A9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60268" y="4460570"/>
                <a:ext cx="2257278" cy="11272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144000" rIns="0" bIns="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  <a:defRPr/>
                </a:pPr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//</a:t>
                </a:r>
                <a:r>
                  <a:rPr lang="en-US" sz="1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200" b="1" dirty="0">
                    <a:latin typeface="Consolas"/>
                    <a:ea typeface="宋体"/>
                  </a:rPr>
                  <a:t>do Output.printInt(7);</a:t>
                </a:r>
                <a:endParaRPr lang="en-US" sz="1200" b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push constant 7</a:t>
                </a: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solidFill>
                      <a:schemeClr val="accent5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call Output.printInt 1</a:t>
                </a: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pop temp 0</a:t>
                </a:r>
              </a:p>
              <a:p>
                <a:pPr>
                  <a:spcBef>
                    <a:spcPts val="300"/>
                  </a:spcBef>
                  <a:defRPr/>
                </a:pP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300"/>
                  </a:spcBef>
                  <a:defRPr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E1A0CF37-BB70-204C-B993-6B31B786B91A}"/>
                  </a:ext>
                </a:extLst>
              </p:cNvPr>
              <p:cNvSpPr/>
              <p:nvPr/>
            </p:nvSpPr>
            <p:spPr>
              <a:xfrm>
                <a:off x="3765614" y="4348047"/>
                <a:ext cx="995327" cy="669975"/>
              </a:xfrm>
              <a:prstGeom prst="rightArrow">
                <a:avLst>
                  <a:gd name="adj1" fmla="val 53834"/>
                  <a:gd name="adj2" fmla="val 3754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rIns="0" rtlCol="0" anchor="ctr"/>
              <a:lstStyle/>
              <a:p>
                <a:pPr algn="ctr">
                  <a:lnSpc>
                    <a:spcPts val="152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compiler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3EC65F-783D-C64B-BEA1-C923999B9899}"/>
                  </a:ext>
                </a:extLst>
              </p:cNvPr>
              <p:cNvSpPr txBox="1"/>
              <p:nvPr/>
            </p:nvSpPr>
            <p:spPr>
              <a:xfrm>
                <a:off x="626979" y="3867738"/>
                <a:ext cx="15594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600" u="sng" dirty="0">
                    <a:latin typeface="Times New Roman"/>
                    <a:cs typeface="Times New Roman"/>
                  </a:rPr>
                  <a:t>Example:</a:t>
                </a:r>
              </a:p>
            </p:txBody>
          </p:sp>
        </p:grpSp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900B4832-1D49-0AB0-9C5A-04EC43BDF88A}"/>
                </a:ext>
              </a:extLst>
            </p:cNvPr>
            <p:cNvSpPr/>
            <p:nvPr/>
          </p:nvSpPr>
          <p:spPr>
            <a:xfrm>
              <a:off x="7217546" y="4781272"/>
              <a:ext cx="1767199" cy="731598"/>
            </a:xfrm>
            <a:prstGeom prst="wedgeRoundRectCallout">
              <a:avLst>
                <a:gd name="adj1" fmla="val 16080"/>
                <a:gd name="adj2" fmla="val -36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spcBef>
                  <a:spcPts val="600"/>
                </a:spcBef>
              </a:pP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Times New Roman"/>
                  <a:cs typeface="Times New Roman"/>
                </a:rPr>
                <a:t>Blue code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: Generated by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compileExpression</a:t>
              </a:r>
              <a:endPara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7" y="1390487"/>
            <a:ext cx="3080130" cy="3878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5" y="2003251"/>
            <a:ext cx="812549" cy="45578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5E0DBBC-5859-5B4B-B638-DE6FCC4A0BEF}"/>
              </a:ext>
            </a:extLst>
          </p:cNvPr>
          <p:cNvSpPr/>
          <p:nvPr/>
        </p:nvSpPr>
        <p:spPr>
          <a:xfrm>
            <a:off x="1780501" y="4352914"/>
            <a:ext cx="483973" cy="3768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2AB19-DAAC-5948-825B-D22266BE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17" y="2527516"/>
            <a:ext cx="812549" cy="4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88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sz="2400" dirty="0">
                <a:latin typeface="Consolas"/>
                <a:cs typeface="Consolas"/>
              </a:rPr>
              <a:t>if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54471" y="960119"/>
            <a:ext cx="1890900" cy="1955109"/>
            <a:chOff x="954471" y="1023619"/>
            <a:chExt cx="1890900" cy="1955109"/>
          </a:xfrm>
        </p:grpSpPr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1022124" y="1331316"/>
              <a:ext cx="1823247" cy="16474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latin typeface="Consolas"/>
                  <a:ea typeface="宋体"/>
                </a:rPr>
                <a:t>if (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expression</a:t>
              </a:r>
              <a:r>
                <a:rPr lang="en-US" sz="800" i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/>
                  <a:ea typeface="宋体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latin typeface="Consolas"/>
                  <a:ea typeface="宋体"/>
                  <a:cs typeface="Times New Roman"/>
                </a:rPr>
                <a:t>   </a:t>
              </a:r>
              <a:r>
                <a:rPr lang="en-US" sz="1400" dirty="0">
                  <a:latin typeface="Consolas"/>
                  <a:ea typeface="宋体"/>
                  <a:cs typeface="Times New Roman"/>
                </a:rPr>
                <a:t>{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statements</a:t>
              </a:r>
              <a:r>
                <a:rPr lang="en-US" sz="1400" dirty="0">
                  <a:latin typeface="Times New Roman"/>
                  <a:ea typeface="宋体"/>
                  <a:cs typeface="Times New Roman"/>
                </a:rPr>
                <a:t>1</a:t>
              </a:r>
              <a:r>
                <a:rPr lang="en-US" sz="800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Consolas"/>
                  <a:ea typeface="宋体"/>
                </a:rPr>
                <a:t>else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Consolas"/>
                  <a:ea typeface="宋体"/>
                </a:rPr>
                <a:t>   </a:t>
              </a:r>
              <a:r>
                <a:rPr lang="en-US" sz="1400" dirty="0">
                  <a:latin typeface="Consolas"/>
                  <a:ea typeface="宋体"/>
                  <a:cs typeface="Times New Roman"/>
                </a:rPr>
                <a:t>{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statements2</a:t>
              </a:r>
              <a:r>
                <a:rPr lang="en-US" sz="800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}</a:t>
              </a:r>
              <a:endParaRPr lang="en-US" sz="1400" dirty="0">
                <a:latin typeface="Consolas"/>
                <a:ea typeface="宋体"/>
              </a:endParaRPr>
            </a:p>
            <a:p>
              <a:r>
                <a:rPr lang="en-US" sz="1400" dirty="0">
                  <a:latin typeface="Consolas"/>
                  <a:ea typeface="宋体"/>
                </a:rPr>
                <a:t>...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4471" y="1023619"/>
              <a:ext cx="1559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source code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0CA510-5194-5947-AFA0-BD4D52068189}"/>
              </a:ext>
            </a:extLst>
          </p:cNvPr>
          <p:cNvGrpSpPr/>
          <p:nvPr/>
        </p:nvGrpSpPr>
        <p:grpSpPr>
          <a:xfrm>
            <a:off x="3073758" y="930314"/>
            <a:ext cx="5001615" cy="3198280"/>
            <a:chOff x="3073758" y="930314"/>
            <a:chExt cx="5001615" cy="31982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6596E8-2385-2C44-81AB-81CA2775A8E6}"/>
                </a:ext>
              </a:extLst>
            </p:cNvPr>
            <p:cNvGrpSpPr/>
            <p:nvPr/>
          </p:nvGrpSpPr>
          <p:grpSpPr>
            <a:xfrm>
              <a:off x="4083298" y="930314"/>
              <a:ext cx="3992075" cy="3198280"/>
              <a:chOff x="4083298" y="993814"/>
              <a:chExt cx="3992075" cy="319828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253679" y="993814"/>
                <a:ext cx="3481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600" dirty="0">
                    <a:latin typeface="Times New Roman"/>
                    <a:cs typeface="Times New Roman"/>
                  </a:rPr>
                  <a:t>VM code </a:t>
                </a:r>
                <a:r>
                  <a:rPr lang="en-US" sz="1400" dirty="0">
                    <a:latin typeface="Times New Roman"/>
                    <a:cs typeface="Times New Roman"/>
                  </a:rPr>
                  <a:t>(generated by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compileIf</a:t>
                </a:r>
                <a:r>
                  <a:rPr lang="en-US" sz="1400" dirty="0">
                    <a:latin typeface="Times New Roman"/>
                    <a:cs typeface="Times New Roman"/>
                  </a:rPr>
                  <a:t>)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4" name="Text Box 3">
                <a:extLst>
                  <a:ext uri="{FF2B5EF4-FFF2-40B4-BE49-F238E27FC236}">
                    <a16:creationId xmlns:a16="http://schemas.microsoft.com/office/drawing/2014/main" id="{A1FE9B19-60CD-F941-B698-4EF8418400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8506" y="1331315"/>
                <a:ext cx="3481661" cy="237511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tIns="144000" rIns="0" bIns="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VM code generated by </a:t>
                </a:r>
                <a:r>
                  <a:rPr lang="en-US" sz="1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compileExpressio</a:t>
                </a:r>
                <a:r>
                  <a:rPr lang="en-US" sz="1100" spc="13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not</a:t>
                </a:r>
              </a:p>
              <a:p>
                <a:pPr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if-goto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L1</a:t>
                </a: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VM code generated by </a:t>
                </a:r>
                <a:r>
                  <a:rPr lang="en-US" sz="1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compileStatement</a:t>
                </a:r>
                <a:r>
                  <a:rPr lang="en-US" sz="1100" spc="13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goto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L2</a:t>
                </a: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label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L1</a:t>
                </a: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VM code generated by </a:t>
                </a:r>
                <a:r>
                  <a:rPr lang="en-US" sz="1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compileStatement</a:t>
                </a:r>
                <a:r>
                  <a:rPr lang="en-US" sz="1100" spc="13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label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L2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...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ounded Rectangular Callout 21"/>
              <p:cNvSpPr/>
              <p:nvPr/>
            </p:nvSpPr>
            <p:spPr>
              <a:xfrm>
                <a:off x="4083298" y="3614816"/>
                <a:ext cx="3992075" cy="577278"/>
              </a:xfrm>
              <a:prstGeom prst="wedgeRoundRectCallout">
                <a:avLst>
                  <a:gd name="adj1" fmla="val -57704"/>
                  <a:gd name="adj2" fmla="val -148979"/>
                  <a:gd name="adj3" fmla="val 16667"/>
                </a:avLst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44000" rIns="0" rtlCol="0" anchor="ctr"/>
              <a:lstStyle/>
              <a:p>
                <a:pPr lvl="0">
                  <a:spcBef>
                    <a:spcPts val="10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(the labels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L1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and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L2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are generated by the compiler)</a:t>
                </a:r>
              </a:p>
            </p:txBody>
          </p:sp>
        </p:grp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0AE8803B-32CD-1C4A-8B21-5CA69981E46D}"/>
                </a:ext>
              </a:extLst>
            </p:cNvPr>
            <p:cNvSpPr/>
            <p:nvPr/>
          </p:nvSpPr>
          <p:spPr>
            <a:xfrm>
              <a:off x="3073758" y="1756534"/>
              <a:ext cx="1036361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9C090B8-903A-B645-B191-9A7D744A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7" y="3135119"/>
            <a:ext cx="2906154" cy="29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6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sz="2400" dirty="0">
                <a:latin typeface="Consolas"/>
                <a:cs typeface="Consolas"/>
              </a:rPr>
              <a:t>if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54471" y="960119"/>
            <a:ext cx="1890900" cy="1955109"/>
            <a:chOff x="954471" y="1023619"/>
            <a:chExt cx="1890900" cy="1955109"/>
          </a:xfrm>
        </p:grpSpPr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1022124" y="1331316"/>
              <a:ext cx="1823247" cy="16474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latin typeface="Consolas"/>
                  <a:ea typeface="宋体"/>
                </a:rPr>
                <a:t>if (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expression</a:t>
              </a:r>
              <a:r>
                <a:rPr lang="en-US" sz="800" i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/>
                  <a:ea typeface="宋体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latin typeface="Consolas"/>
                  <a:ea typeface="宋体"/>
                  <a:cs typeface="Times New Roman"/>
                </a:rPr>
                <a:t>   </a:t>
              </a:r>
              <a:r>
                <a:rPr lang="en-US" sz="1400" dirty="0">
                  <a:latin typeface="Consolas"/>
                  <a:ea typeface="宋体"/>
                  <a:cs typeface="Times New Roman"/>
                </a:rPr>
                <a:t>{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statements</a:t>
              </a:r>
              <a:r>
                <a:rPr lang="en-US" sz="1400" dirty="0">
                  <a:latin typeface="Times New Roman"/>
                  <a:ea typeface="宋体"/>
                  <a:cs typeface="Times New Roman"/>
                </a:rPr>
                <a:t>1</a:t>
              </a:r>
              <a:r>
                <a:rPr lang="en-US" sz="800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Consolas"/>
                  <a:ea typeface="宋体"/>
                </a:rPr>
                <a:t>else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Consolas"/>
                  <a:ea typeface="宋体"/>
                </a:rPr>
                <a:t>   </a:t>
              </a:r>
              <a:r>
                <a:rPr lang="en-US" sz="1400" dirty="0">
                  <a:latin typeface="Consolas"/>
                  <a:ea typeface="宋体"/>
                  <a:cs typeface="Times New Roman"/>
                </a:rPr>
                <a:t>{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statements2</a:t>
              </a:r>
              <a:r>
                <a:rPr lang="en-US" sz="800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}</a:t>
              </a:r>
              <a:endParaRPr lang="en-US" sz="1400" dirty="0">
                <a:latin typeface="Consolas"/>
                <a:ea typeface="宋体"/>
              </a:endParaRPr>
            </a:p>
            <a:p>
              <a:r>
                <a:rPr lang="en-US" sz="1400" dirty="0">
                  <a:latin typeface="Consolas"/>
                  <a:ea typeface="宋体"/>
                </a:rPr>
                <a:t>...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54471" y="1023619"/>
              <a:ext cx="1559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source code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6596E8-2385-2C44-81AB-81CA2775A8E6}"/>
              </a:ext>
            </a:extLst>
          </p:cNvPr>
          <p:cNvGrpSpPr/>
          <p:nvPr/>
        </p:nvGrpSpPr>
        <p:grpSpPr>
          <a:xfrm>
            <a:off x="4083298" y="930314"/>
            <a:ext cx="3992075" cy="3198280"/>
            <a:chOff x="4083298" y="993814"/>
            <a:chExt cx="3992075" cy="3198280"/>
          </a:xfrm>
        </p:grpSpPr>
        <p:sp>
          <p:nvSpPr>
            <p:cNvPr id="8" name="TextBox 7"/>
            <p:cNvSpPr txBox="1"/>
            <p:nvPr/>
          </p:nvSpPr>
          <p:spPr>
            <a:xfrm>
              <a:off x="4253679" y="993814"/>
              <a:ext cx="34816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VM code </a:t>
              </a:r>
              <a:r>
                <a:rPr lang="en-US" sz="1400" dirty="0">
                  <a:latin typeface="Times New Roman"/>
                  <a:cs typeface="Times New Roman"/>
                </a:rPr>
                <a:t>(generated by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compileIf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22" name="Rounded Rectangular Callout 21"/>
            <p:cNvSpPr/>
            <p:nvPr/>
          </p:nvSpPr>
          <p:spPr>
            <a:xfrm>
              <a:off x="4083298" y="3614816"/>
              <a:ext cx="3992075" cy="577278"/>
            </a:xfrm>
            <a:prstGeom prst="wedgeRoundRectCallout">
              <a:avLst>
                <a:gd name="adj1" fmla="val -57704"/>
                <a:gd name="adj2" fmla="val -14897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0" rtlCol="0" anchor="ctr"/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(the labels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L1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L2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are generated by the compiler)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F6694E-6AE7-634C-88A9-FE68D44252BA}"/>
              </a:ext>
            </a:extLst>
          </p:cNvPr>
          <p:cNvGrpSpPr/>
          <p:nvPr/>
        </p:nvGrpSpPr>
        <p:grpSpPr>
          <a:xfrm>
            <a:off x="1022124" y="3815773"/>
            <a:ext cx="5600618" cy="2507672"/>
            <a:chOff x="1022124" y="3879273"/>
            <a:chExt cx="5600618" cy="25076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A0FD8F-72AD-5849-B427-DBF63EB661C6}"/>
                </a:ext>
              </a:extLst>
            </p:cNvPr>
            <p:cNvGrpSpPr/>
            <p:nvPr/>
          </p:nvGrpSpPr>
          <p:grpSpPr>
            <a:xfrm>
              <a:off x="1022124" y="3879273"/>
              <a:ext cx="1823247" cy="1656358"/>
              <a:chOff x="982599" y="890732"/>
              <a:chExt cx="1823247" cy="1656358"/>
            </a:xfrm>
          </p:grpSpPr>
          <p:sp>
            <p:nvSpPr>
              <p:cNvPr id="14" name="Text Box 3">
                <a:extLst>
                  <a:ext uri="{FF2B5EF4-FFF2-40B4-BE49-F238E27FC236}">
                    <a16:creationId xmlns:a16="http://schemas.microsoft.com/office/drawing/2014/main" id="{539D0716-4A54-5D43-9B7C-F2899D4F43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2124" y="1331315"/>
                <a:ext cx="1783722" cy="12157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90800" rIns="93600" bIns="190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/>
                    <a:ea typeface="宋体"/>
                  </a:rPr>
                  <a:t>if (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u</a:t>
                </a:r>
                <a:r>
                  <a:rPr lang="en-US" sz="1200" i="1" dirty="0">
                    <a:latin typeface="Times New Roman"/>
                    <a:ea typeface="宋体"/>
                    <a:cs typeface="Times New Roman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&gt;</a:t>
                </a:r>
                <a:r>
                  <a:rPr lang="en-US" sz="1200" i="1" dirty="0">
                    <a:latin typeface="Times New Roman"/>
                    <a:ea typeface="宋体"/>
                    <a:cs typeface="Times New Roman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0) {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   </a:t>
                </a:r>
                <a:r>
                  <a:rPr lang="en-US" sz="1200" dirty="0">
                    <a:latin typeface="Consolas"/>
                    <a:ea typeface="宋体"/>
                    <a:cs typeface="Times New Roman"/>
                  </a:rPr>
                  <a:t>let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v</a:t>
                </a:r>
                <a:r>
                  <a:rPr lang="en-US" sz="1200" dirty="0">
                    <a:latin typeface="Times New Roman"/>
                    <a:ea typeface="宋体"/>
                    <a:cs typeface="Times New Roman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=</a:t>
                </a:r>
                <a:r>
                  <a:rPr lang="en-US" sz="1200" dirty="0">
                    <a:latin typeface="Times New Roman"/>
                    <a:ea typeface="宋体"/>
                    <a:cs typeface="Times New Roman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g;</a:t>
                </a:r>
              </a:p>
              <a:p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}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/>
                    <a:ea typeface="宋体"/>
                  </a:rPr>
                  <a:t>...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CB2539-7FE0-864E-A53E-57D5F7AB2999}"/>
                  </a:ext>
                </a:extLst>
              </p:cNvPr>
              <p:cNvSpPr txBox="1"/>
              <p:nvPr/>
            </p:nvSpPr>
            <p:spPr>
              <a:xfrm>
                <a:off x="982599" y="890732"/>
                <a:ext cx="15594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600" u="sng" dirty="0">
                    <a:latin typeface="Times New Roman"/>
                    <a:cs typeface="Times New Roman"/>
                  </a:rPr>
                  <a:t>Example:</a:t>
                </a:r>
              </a:p>
            </p:txBody>
          </p:sp>
        </p:grp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352815F2-EB8F-D141-8A6F-4E5A84178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506" y="4268294"/>
              <a:ext cx="2284236" cy="21186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en-US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b="1" dirty="0">
                  <a:latin typeface="Consolas"/>
                  <a:ea typeface="宋体"/>
                </a:rPr>
                <a:t>if (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u</a:t>
              </a:r>
              <a:r>
                <a:rPr lang="en-US" sz="1200" b="1" i="1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&gt;</a:t>
              </a:r>
              <a:r>
                <a:rPr lang="en-US" sz="1200" b="1" i="1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0) {</a:t>
              </a:r>
              <a:r>
                <a:rPr lang="en-US" sz="12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latin typeface="Consolas"/>
                  <a:ea typeface="宋体"/>
                  <a:cs typeface="Times New Roman"/>
                </a:rPr>
                <a:t>let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v</a:t>
              </a:r>
              <a:r>
                <a:rPr lang="en-US" sz="1200" b="1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=</a:t>
              </a:r>
              <a:r>
                <a:rPr lang="en-US" sz="1200" b="1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g</a:t>
              </a:r>
              <a:r>
                <a:rPr lang="en-US" sz="12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push u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push 0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gt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not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if-goto L1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push g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pop v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L1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...</a:t>
              </a:r>
            </a:p>
            <a:p>
              <a:pPr>
                <a:spcBef>
                  <a:spcPts val="300"/>
                </a:spcBef>
                <a:defRPr/>
              </a:pP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defRPr/>
              </a:pP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AE8803B-32CD-1C4A-8B21-5CA69981E46D}"/>
              </a:ext>
            </a:extLst>
          </p:cNvPr>
          <p:cNvSpPr/>
          <p:nvPr/>
        </p:nvSpPr>
        <p:spPr>
          <a:xfrm>
            <a:off x="3073758" y="1756534"/>
            <a:ext cx="1036361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63D9507-E866-054E-94F3-A7178D38B611}"/>
              </a:ext>
            </a:extLst>
          </p:cNvPr>
          <p:cNvSpPr/>
          <p:nvPr/>
        </p:nvSpPr>
        <p:spPr>
          <a:xfrm>
            <a:off x="3073758" y="4573658"/>
            <a:ext cx="1036361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CCE155C-77C2-E262-EB79-D955D5677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506" y="1267815"/>
            <a:ext cx="3481661" cy="237511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code generated by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compileExpressio</a:t>
            </a:r>
            <a:r>
              <a:rPr lang="en-US" sz="1100" spc="13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if-goto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code generated by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compileStatement</a:t>
            </a:r>
            <a:r>
              <a:rPr lang="en-US" sz="1100" spc="130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L2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VM code generated by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compileStatement</a:t>
            </a:r>
            <a:r>
              <a:rPr lang="en-US" sz="1100" spc="130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L2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810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sz="2400" dirty="0">
                <a:latin typeface="Consolas"/>
                <a:cs typeface="Consolas"/>
              </a:rPr>
              <a:t>while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363CEB-E8E6-8C4E-A13B-5C46C3CB7116}"/>
              </a:ext>
            </a:extLst>
          </p:cNvPr>
          <p:cNvGrpSpPr/>
          <p:nvPr/>
        </p:nvGrpSpPr>
        <p:grpSpPr>
          <a:xfrm>
            <a:off x="838200" y="955141"/>
            <a:ext cx="1968746" cy="1456336"/>
            <a:chOff x="833590" y="1104762"/>
            <a:chExt cx="1968746" cy="1456336"/>
          </a:xfrm>
        </p:grpSpPr>
        <p:sp>
          <p:nvSpPr>
            <p:cNvPr id="24" name="Text Box 3">
              <a:extLst>
                <a:ext uri="{FF2B5EF4-FFF2-40B4-BE49-F238E27FC236}">
                  <a16:creationId xmlns:a16="http://schemas.microsoft.com/office/drawing/2014/main" id="{DCF0F228-A2B0-B44E-90B5-049EBC709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672" y="1446777"/>
              <a:ext cx="1895664" cy="11143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latin typeface="Consolas"/>
                  <a:ea typeface="宋体"/>
                </a:rPr>
                <a:t>while</a:t>
              </a:r>
              <a:r>
                <a:rPr lang="en-US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/>
                  <a:ea typeface="宋体"/>
                </a:rPr>
                <a:t>(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expression</a:t>
              </a:r>
              <a:r>
                <a:rPr lang="en-US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/>
                  <a:ea typeface="宋体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latin typeface="Consolas"/>
                  <a:ea typeface="宋体"/>
                  <a:cs typeface="Times New Roman"/>
                </a:rPr>
                <a:t>   </a:t>
              </a:r>
              <a:r>
                <a:rPr lang="en-US" sz="1400" dirty="0">
                  <a:latin typeface="Consolas"/>
                  <a:ea typeface="宋体"/>
                  <a:cs typeface="Times New Roman"/>
                </a:rPr>
                <a:t>{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statements</a:t>
              </a:r>
              <a:r>
                <a:rPr lang="en-US" sz="800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}</a:t>
              </a:r>
              <a:endParaRPr lang="en-US" sz="1400" dirty="0">
                <a:latin typeface="Consolas"/>
                <a:ea typeface="宋体"/>
              </a:endParaRPr>
            </a:p>
            <a:p>
              <a:r>
                <a:rPr lang="en-US" sz="1400" dirty="0">
                  <a:latin typeface="Consolas"/>
                  <a:ea typeface="宋体"/>
                </a:rPr>
                <a:t>...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774A6C-DC05-2140-9A90-600C672EB5FE}"/>
                </a:ext>
              </a:extLst>
            </p:cNvPr>
            <p:cNvSpPr txBox="1"/>
            <p:nvPr/>
          </p:nvSpPr>
          <p:spPr>
            <a:xfrm>
              <a:off x="833590" y="1104762"/>
              <a:ext cx="1559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source code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5F2DDE3-96BE-744E-8ED2-7F6C3B70B565}"/>
              </a:ext>
            </a:extLst>
          </p:cNvPr>
          <p:cNvGrpSpPr/>
          <p:nvPr/>
        </p:nvGrpSpPr>
        <p:grpSpPr>
          <a:xfrm>
            <a:off x="3084610" y="886863"/>
            <a:ext cx="4877204" cy="2713291"/>
            <a:chOff x="3084610" y="886863"/>
            <a:chExt cx="4877204" cy="271329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BC3707-D403-F34C-82D7-416E58BDA520}"/>
                </a:ext>
              </a:extLst>
            </p:cNvPr>
            <p:cNvGrpSpPr/>
            <p:nvPr/>
          </p:nvGrpSpPr>
          <p:grpSpPr>
            <a:xfrm>
              <a:off x="3969739" y="886863"/>
              <a:ext cx="3992075" cy="2713291"/>
              <a:chOff x="3984859" y="1242463"/>
              <a:chExt cx="3992075" cy="2713291"/>
            </a:xfrm>
          </p:grpSpPr>
          <p:sp>
            <p:nvSpPr>
              <p:cNvPr id="26" name="Text Box 3">
                <a:extLst>
                  <a:ext uri="{FF2B5EF4-FFF2-40B4-BE49-F238E27FC236}">
                    <a16:creationId xmlns:a16="http://schemas.microsoft.com/office/drawing/2014/main" id="{F65B5A94-E0CB-364C-8197-8225355FDE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3871" y="1581018"/>
                <a:ext cx="3334053" cy="191494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36000" rIns="0" bIns="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label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L1</a:t>
                </a: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VM code generated by </a:t>
                </a:r>
                <a:r>
                  <a:rPr lang="en-US" sz="1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compileExpressio</a:t>
                </a:r>
                <a:r>
                  <a:rPr lang="en-US" sz="1100" spc="13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not</a:t>
                </a:r>
              </a:p>
              <a:p>
                <a:pPr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if-goto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L2</a:t>
                </a:r>
              </a:p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VM code generated by </a:t>
                </a:r>
                <a:r>
                  <a:rPr lang="en-US" sz="1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compileStatement</a:t>
                </a:r>
                <a:r>
                  <a:rPr lang="en-US" sz="1100" spc="13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goto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L1</a:t>
                </a:r>
              </a:p>
              <a:p>
                <a:pPr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label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L2</a:t>
                </a:r>
              </a:p>
              <a:p>
                <a:pPr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...</a:t>
                </a: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DD8D9E-62FF-C749-9A97-4BB2CBE2257D}"/>
                  </a:ext>
                </a:extLst>
              </p:cNvPr>
              <p:cNvSpPr txBox="1"/>
              <p:nvPr/>
            </p:nvSpPr>
            <p:spPr>
              <a:xfrm>
                <a:off x="4250622" y="1242463"/>
                <a:ext cx="33973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600" dirty="0">
                    <a:latin typeface="Times New Roman"/>
                    <a:cs typeface="Times New Roman"/>
                  </a:rPr>
                  <a:t>VM code </a:t>
                </a:r>
                <a:r>
                  <a:rPr lang="en-US" sz="1400" dirty="0">
                    <a:latin typeface="Times New Roman"/>
                    <a:cs typeface="Times New Roman"/>
                  </a:rPr>
                  <a:t>(generated by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compileWhile</a:t>
                </a:r>
                <a:r>
                  <a:rPr lang="en-US" sz="1400" dirty="0">
                    <a:latin typeface="Times New Roman"/>
                    <a:cs typeface="Times New Roman"/>
                  </a:rPr>
                  <a:t>)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80F57F0F-5310-3647-92A9-5728E70357A5}"/>
                  </a:ext>
                </a:extLst>
              </p:cNvPr>
              <p:cNvSpPr/>
              <p:nvPr/>
            </p:nvSpPr>
            <p:spPr>
              <a:xfrm>
                <a:off x="3984859" y="3378476"/>
                <a:ext cx="3992075" cy="577278"/>
              </a:xfrm>
              <a:prstGeom prst="wedgeRoundRectCallout">
                <a:avLst>
                  <a:gd name="adj1" fmla="val -57704"/>
                  <a:gd name="adj2" fmla="val -148979"/>
                  <a:gd name="adj3" fmla="val 16667"/>
                </a:avLst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44000" rIns="0" rtlCol="0" anchor="ctr"/>
              <a:lstStyle/>
              <a:p>
                <a:pPr lvl="0">
                  <a:spcBef>
                    <a:spcPts val="10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(the labels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L1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and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L2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are generated by the compiler)</a:t>
                </a:r>
              </a:p>
            </p:txBody>
          </p:sp>
        </p:grp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21C47BC1-1FD1-F14B-A0C0-5C2FE4153930}"/>
                </a:ext>
              </a:extLst>
            </p:cNvPr>
            <p:cNvSpPr/>
            <p:nvPr/>
          </p:nvSpPr>
          <p:spPr>
            <a:xfrm>
              <a:off x="3084610" y="1618016"/>
              <a:ext cx="1036361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63D53BA-BD52-EF40-8159-D3E46C43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89" y="2718457"/>
            <a:ext cx="2005217" cy="31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2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sz="2400" dirty="0">
                <a:latin typeface="Consolas"/>
                <a:cs typeface="Consolas"/>
              </a:rPr>
              <a:t>while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363CEB-E8E6-8C4E-A13B-5C46C3CB7116}"/>
              </a:ext>
            </a:extLst>
          </p:cNvPr>
          <p:cNvGrpSpPr/>
          <p:nvPr/>
        </p:nvGrpSpPr>
        <p:grpSpPr>
          <a:xfrm>
            <a:off x="838200" y="955141"/>
            <a:ext cx="1968746" cy="1456336"/>
            <a:chOff x="833590" y="1104762"/>
            <a:chExt cx="1968746" cy="1456336"/>
          </a:xfrm>
        </p:grpSpPr>
        <p:sp>
          <p:nvSpPr>
            <p:cNvPr id="24" name="Text Box 3">
              <a:extLst>
                <a:ext uri="{FF2B5EF4-FFF2-40B4-BE49-F238E27FC236}">
                  <a16:creationId xmlns:a16="http://schemas.microsoft.com/office/drawing/2014/main" id="{DCF0F228-A2B0-B44E-90B5-049EBC709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672" y="1446777"/>
              <a:ext cx="1895664" cy="11143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latin typeface="Consolas"/>
                  <a:ea typeface="宋体"/>
                </a:rPr>
                <a:t>while</a:t>
              </a:r>
              <a:r>
                <a:rPr lang="en-US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/>
                  <a:ea typeface="宋体"/>
                </a:rPr>
                <a:t>(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expression</a:t>
              </a:r>
              <a:r>
                <a:rPr lang="en-US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/>
                  <a:ea typeface="宋体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latin typeface="Consolas"/>
                  <a:ea typeface="宋体"/>
                  <a:cs typeface="Times New Roman"/>
                </a:rPr>
                <a:t>   </a:t>
              </a:r>
              <a:r>
                <a:rPr lang="en-US" sz="1400" dirty="0">
                  <a:latin typeface="Consolas"/>
                  <a:ea typeface="宋体"/>
                  <a:cs typeface="Times New Roman"/>
                </a:rPr>
                <a:t>{</a:t>
              </a:r>
              <a:r>
                <a:rPr lang="en-US" sz="8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latin typeface="Times New Roman"/>
                  <a:ea typeface="宋体"/>
                  <a:cs typeface="Times New Roman"/>
                </a:rPr>
                <a:t>statements</a:t>
              </a:r>
              <a:r>
                <a:rPr lang="en-US" sz="800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}</a:t>
              </a:r>
              <a:endParaRPr lang="en-US" sz="1400" dirty="0">
                <a:latin typeface="Consolas"/>
                <a:ea typeface="宋体"/>
              </a:endParaRPr>
            </a:p>
            <a:p>
              <a:r>
                <a:rPr lang="en-US" sz="1400" dirty="0">
                  <a:latin typeface="Consolas"/>
                  <a:ea typeface="宋体"/>
                </a:rPr>
                <a:t>...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774A6C-DC05-2140-9A90-600C672EB5FE}"/>
                </a:ext>
              </a:extLst>
            </p:cNvPr>
            <p:cNvSpPr txBox="1"/>
            <p:nvPr/>
          </p:nvSpPr>
          <p:spPr>
            <a:xfrm>
              <a:off x="833590" y="1104762"/>
              <a:ext cx="1559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source code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9BC3707-D403-F34C-82D7-416E58BDA520}"/>
              </a:ext>
            </a:extLst>
          </p:cNvPr>
          <p:cNvGrpSpPr/>
          <p:nvPr/>
        </p:nvGrpSpPr>
        <p:grpSpPr>
          <a:xfrm>
            <a:off x="3969739" y="886863"/>
            <a:ext cx="3992075" cy="2713291"/>
            <a:chOff x="3984859" y="1242463"/>
            <a:chExt cx="3992075" cy="27132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DD8D9E-62FF-C749-9A97-4BB2CBE2257D}"/>
                </a:ext>
              </a:extLst>
            </p:cNvPr>
            <p:cNvSpPr txBox="1"/>
            <p:nvPr/>
          </p:nvSpPr>
          <p:spPr>
            <a:xfrm>
              <a:off x="4250622" y="1242463"/>
              <a:ext cx="3397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VM code </a:t>
              </a:r>
              <a:r>
                <a:rPr lang="en-US" sz="1400" dirty="0">
                  <a:latin typeface="Times New Roman"/>
                  <a:cs typeface="Times New Roman"/>
                </a:rPr>
                <a:t>(generated by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compileWhile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80F57F0F-5310-3647-92A9-5728E70357A5}"/>
                </a:ext>
              </a:extLst>
            </p:cNvPr>
            <p:cNvSpPr/>
            <p:nvPr/>
          </p:nvSpPr>
          <p:spPr>
            <a:xfrm>
              <a:off x="3984859" y="3378476"/>
              <a:ext cx="3992075" cy="577278"/>
            </a:xfrm>
            <a:prstGeom prst="wedgeRoundRectCallout">
              <a:avLst>
                <a:gd name="adj1" fmla="val -57704"/>
                <a:gd name="adj2" fmla="val -14897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0" rtlCol="0" anchor="ctr"/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(the labels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L1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and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L2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are generated by the compiler)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71C194-3FDD-1946-ABAE-31447E4F1754}"/>
              </a:ext>
            </a:extLst>
          </p:cNvPr>
          <p:cNvGrpSpPr/>
          <p:nvPr/>
        </p:nvGrpSpPr>
        <p:grpSpPr>
          <a:xfrm>
            <a:off x="843204" y="3150485"/>
            <a:ext cx="6114187" cy="3326515"/>
            <a:chOff x="886904" y="3861686"/>
            <a:chExt cx="6114187" cy="33265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F381EB4-7BB8-EC48-AC27-C86FF7BDA188}"/>
                </a:ext>
              </a:extLst>
            </p:cNvPr>
            <p:cNvGrpSpPr/>
            <p:nvPr/>
          </p:nvGrpSpPr>
          <p:grpSpPr>
            <a:xfrm>
              <a:off x="886904" y="3861686"/>
              <a:ext cx="1963742" cy="1675326"/>
              <a:chOff x="847379" y="873145"/>
              <a:chExt cx="1963742" cy="1675326"/>
            </a:xfrm>
          </p:grpSpPr>
          <p:sp>
            <p:nvSpPr>
              <p:cNvPr id="20" name="Text Box 3">
                <a:extLst>
                  <a:ext uri="{FF2B5EF4-FFF2-40B4-BE49-F238E27FC236}">
                    <a16:creationId xmlns:a16="http://schemas.microsoft.com/office/drawing/2014/main" id="{E7B247F4-DBC3-9845-A355-E090816D93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457" y="1332696"/>
                <a:ext cx="1895664" cy="12157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90800" rIns="93600" bIns="190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/>
                    <a:ea typeface="宋体"/>
                  </a:rPr>
                  <a:t>while (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g</a:t>
                </a:r>
                <a:r>
                  <a:rPr lang="en-US" sz="1200" i="1" dirty="0">
                    <a:latin typeface="Times New Roman"/>
                    <a:ea typeface="宋体"/>
                    <a:cs typeface="Times New Roman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=</a:t>
                </a:r>
                <a:r>
                  <a:rPr lang="en-US" sz="1200" i="1" dirty="0">
                    <a:latin typeface="Times New Roman"/>
                    <a:ea typeface="宋体"/>
                    <a:cs typeface="Times New Roman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0) {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   </a:t>
                </a:r>
                <a:r>
                  <a:rPr lang="en-US" sz="1200" dirty="0">
                    <a:latin typeface="Consolas"/>
                    <a:ea typeface="宋体"/>
                    <a:cs typeface="Times New Roman"/>
                  </a:rPr>
                  <a:t>let</a:t>
                </a:r>
                <a:r>
                  <a:rPr lang="en-US" sz="12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x</a:t>
                </a:r>
                <a:r>
                  <a:rPr lang="en-US" sz="12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=</a:t>
                </a:r>
                <a:r>
                  <a:rPr lang="en-US" sz="12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x</a:t>
                </a:r>
                <a:r>
                  <a:rPr lang="en-US" sz="12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+</a:t>
                </a:r>
                <a:r>
                  <a:rPr lang="en-US" sz="12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1;</a:t>
                </a:r>
              </a:p>
              <a:p>
                <a:r>
                  <a:rPr lang="en-US" sz="1200" dirty="0">
                    <a:latin typeface="Consolas" panose="020B0609020204030204" pitchFamily="49" charset="0"/>
                    <a:ea typeface="宋体"/>
                    <a:cs typeface="Consolas" panose="020B0609020204030204" pitchFamily="49" charset="0"/>
                  </a:rPr>
                  <a:t>}</a:t>
                </a:r>
              </a:p>
              <a:p>
                <a:r>
                  <a:rPr lang="en-US" sz="1200" dirty="0">
                    <a:latin typeface="Consolas"/>
                    <a:ea typeface="宋体"/>
                  </a:rPr>
                  <a:t>...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95F553-6EF7-0447-8CF4-C8AB8F9A8317}"/>
                  </a:ext>
                </a:extLst>
              </p:cNvPr>
              <p:cNvSpPr txBox="1"/>
              <p:nvPr/>
            </p:nvSpPr>
            <p:spPr>
              <a:xfrm>
                <a:off x="847379" y="873145"/>
                <a:ext cx="15594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600" u="sng" dirty="0">
                    <a:latin typeface="Times New Roman"/>
                    <a:cs typeface="Times New Roman"/>
                  </a:rPr>
                  <a:t>Example:</a:t>
                </a:r>
              </a:p>
            </p:txBody>
          </p:sp>
        </p:grp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24EBA68D-882F-0F44-B0B1-A75AD45FD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506" y="4268294"/>
              <a:ext cx="2662585" cy="2919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0" bIns="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sz="1200" b="1" dirty="0">
                  <a:latin typeface="Consolas"/>
                  <a:ea typeface="宋体"/>
                  <a:cs typeface="Consolas" panose="020B0609020204030204" pitchFamily="49" charset="0"/>
                </a:rPr>
                <a:t>while</a:t>
              </a:r>
              <a:r>
                <a:rPr lang="en-US" sz="1200" b="1" dirty="0">
                  <a:latin typeface="Consolas"/>
                  <a:ea typeface="宋体"/>
                </a:rPr>
                <a:t> (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g</a:t>
              </a:r>
              <a:r>
                <a:rPr lang="en-US" sz="1200" b="1" i="1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=</a:t>
              </a:r>
              <a:r>
                <a:rPr lang="en-US" sz="1200" b="1" i="1" dirty="0">
                  <a:latin typeface="Times New Roman"/>
                  <a:ea typeface="宋体"/>
                  <a:cs typeface="Times New Roman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0) {</a:t>
              </a:r>
              <a:r>
                <a:rPr lang="en-US" sz="8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latin typeface="Consolas"/>
                  <a:ea typeface="宋体"/>
                  <a:cs typeface="Times New Roman"/>
                </a:rPr>
                <a:t>let</a:t>
              </a:r>
              <a:r>
                <a:rPr lang="en-US" sz="12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x</a:t>
              </a:r>
              <a:r>
                <a:rPr lang="en-US" sz="12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=</a:t>
              </a:r>
              <a:r>
                <a:rPr lang="en-US" sz="12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x</a:t>
              </a:r>
              <a:r>
                <a:rPr lang="en-US" sz="12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+</a:t>
              </a:r>
              <a:r>
                <a:rPr lang="en-US" sz="12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1</a:t>
              </a:r>
              <a:r>
                <a:rPr lang="en-US" sz="12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L1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push g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push 0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eq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not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if-goto L2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push x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push 1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add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pop x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goto L1</a:t>
              </a:r>
            </a:p>
            <a:p>
              <a:pPr>
                <a:spcBef>
                  <a:spcPts val="1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...</a:t>
              </a:r>
            </a:p>
            <a:p>
              <a:pPr>
                <a:spcBef>
                  <a:spcPts val="300"/>
                </a:spcBef>
                <a:defRPr/>
              </a:pP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defRPr/>
              </a:pP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D76FF123-CE72-0E47-BE52-C85E41B1CCD4}"/>
                </a:ext>
              </a:extLst>
            </p:cNvPr>
            <p:cNvSpPr/>
            <p:nvPr/>
          </p:nvSpPr>
          <p:spPr>
            <a:xfrm>
              <a:off x="3128310" y="4488439"/>
              <a:ext cx="1036361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1C47BC1-1FD1-F14B-A0C0-5C2FE4153930}"/>
              </a:ext>
            </a:extLst>
          </p:cNvPr>
          <p:cNvSpPr/>
          <p:nvPr/>
        </p:nvSpPr>
        <p:spPr>
          <a:xfrm>
            <a:off x="3084610" y="1618016"/>
            <a:ext cx="1036361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0CE5BCF-F118-CF0A-980C-B0C70DDBB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751" y="1225418"/>
            <a:ext cx="3334053" cy="191494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3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code generated by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compileExpressio</a:t>
            </a:r>
            <a:r>
              <a:rPr lang="en-US" sz="1100" spc="13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if-goto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L2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code generated by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compileStatement</a:t>
            </a:r>
            <a:r>
              <a:rPr lang="en-US" sz="1100" spc="130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</a:t>
            </a:r>
          </a:p>
          <a:p>
            <a:pPr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L2</a:t>
            </a:r>
          </a:p>
          <a:p>
            <a:pPr>
              <a:defRPr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6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7" y="1390487"/>
            <a:ext cx="3080130" cy="3878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FD65B-FB62-C142-AC24-E4B451470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C68945-F1F9-8E43-A841-CD2B885E9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FDE25D4-9D86-FC45-A83E-0ABD7A7D5BC6}"/>
              </a:ext>
            </a:extLst>
          </p:cNvPr>
          <p:cNvGrpSpPr/>
          <p:nvPr/>
        </p:nvGrpSpPr>
        <p:grpSpPr>
          <a:xfrm>
            <a:off x="4213445" y="2020714"/>
            <a:ext cx="3313789" cy="1541002"/>
            <a:chOff x="3834622" y="1631092"/>
            <a:chExt cx="3313789" cy="1541002"/>
          </a:xfrm>
        </p:grpSpPr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3CDF0BA5-0712-D542-87CF-7B573F37FD9E}"/>
                </a:ext>
              </a:extLst>
            </p:cNvPr>
            <p:cNvSpPr/>
            <p:nvPr/>
          </p:nvSpPr>
          <p:spPr>
            <a:xfrm>
              <a:off x="4341070" y="2003261"/>
              <a:ext cx="2807341" cy="731598"/>
            </a:xfrm>
            <a:prstGeom prst="wedgeRoundRectCallout">
              <a:avLst>
                <a:gd name="adj1" fmla="val 16080"/>
                <a:gd name="adj2" fmla="val -36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We have what it takes to write a compiler for a procedural programming language!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8BD12527-5736-3E49-89AE-C6F1A5B90EB2}"/>
                </a:ext>
              </a:extLst>
            </p:cNvPr>
            <p:cNvSpPr/>
            <p:nvPr/>
          </p:nvSpPr>
          <p:spPr>
            <a:xfrm>
              <a:off x="3834622" y="1631092"/>
              <a:ext cx="444843" cy="1541002"/>
            </a:xfrm>
            <a:prstGeom prst="rightBrace">
              <a:avLst>
                <a:gd name="adj1" fmla="val 4166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29490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38416" y="2590541"/>
            <a:ext cx="1554253" cy="105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44227" y="4034491"/>
            <a:ext cx="1554253" cy="105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311"/>
          <a:stretch/>
        </p:blipFill>
        <p:spPr>
          <a:xfrm>
            <a:off x="4614595" y="2374518"/>
            <a:ext cx="1056484" cy="1029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5660" y="2541833"/>
            <a:ext cx="801497" cy="493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28997" y="2248438"/>
            <a:ext cx="801497" cy="493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81B332-2800-0929-6104-D2B29B839E5C}"/>
              </a:ext>
            </a:extLst>
          </p:cNvPr>
          <p:cNvGrpSpPr/>
          <p:nvPr/>
        </p:nvGrpSpPr>
        <p:grpSpPr>
          <a:xfrm>
            <a:off x="787174" y="900053"/>
            <a:ext cx="7498835" cy="3498620"/>
            <a:chOff x="787174" y="1613063"/>
            <a:chExt cx="7498835" cy="34986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980DBB-421F-10A5-34A8-86E644DB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174" y="1613063"/>
              <a:ext cx="7498835" cy="349862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79857D-A501-7042-71F3-FEE56A7BC707}"/>
                </a:ext>
              </a:extLst>
            </p:cNvPr>
            <p:cNvSpPr/>
            <p:nvPr/>
          </p:nvSpPr>
          <p:spPr>
            <a:xfrm>
              <a:off x="5107737" y="1625586"/>
              <a:ext cx="3072979" cy="9338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A8B995-A58D-1528-EE86-70071FABCB41}"/>
                </a:ext>
              </a:extLst>
            </p:cNvPr>
            <p:cNvSpPr/>
            <p:nvPr/>
          </p:nvSpPr>
          <p:spPr>
            <a:xfrm>
              <a:off x="4547279" y="2643539"/>
              <a:ext cx="1366326" cy="701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31FBE2-7145-2DC4-DBBD-07527FFCF256}"/>
              </a:ext>
            </a:extLst>
          </p:cNvPr>
          <p:cNvSpPr/>
          <p:nvPr/>
        </p:nvSpPr>
        <p:spPr>
          <a:xfrm>
            <a:off x="6278397" y="1162426"/>
            <a:ext cx="1798803" cy="1040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14FAB-90AE-F296-08A5-24DFF81E9534}"/>
              </a:ext>
            </a:extLst>
          </p:cNvPr>
          <p:cNvSpPr/>
          <p:nvPr/>
        </p:nvSpPr>
        <p:spPr>
          <a:xfrm>
            <a:off x="6190184" y="1985876"/>
            <a:ext cx="936973" cy="108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0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proceeding, a side note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506D8-A8E4-2FE3-8DCF-0F8D167E9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22"/>
          <a:stretch/>
        </p:blipFill>
        <p:spPr>
          <a:xfrm>
            <a:off x="802341" y="2135776"/>
            <a:ext cx="5658678" cy="1795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DE962-E874-778D-2F38-DEACF2115FDF}"/>
              </a:ext>
            </a:extLst>
          </p:cNvPr>
          <p:cNvSpPr txBox="1"/>
          <p:nvPr/>
        </p:nvSpPr>
        <p:spPr>
          <a:xfrm>
            <a:off x="838200" y="873892"/>
            <a:ext cx="77992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Our goal: Teaching compilation fundamentals</a:t>
            </a:r>
          </a:p>
          <a:p>
            <a:pPr lvl="0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We don’t want to rob from you the pleasure of writing a compiler on your own;</a:t>
            </a:r>
          </a:p>
          <a:p>
            <a:pPr lvl="0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We describe the major building blocks of a simple compiler, and expect you to figure out how to put them together. For example, consider our explanation on how to handle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6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1C4AC-5A90-82E3-2A74-AA1FBBCB04DF}"/>
              </a:ext>
            </a:extLst>
          </p:cNvPr>
          <p:cNvSpPr txBox="1"/>
          <p:nvPr/>
        </p:nvSpPr>
        <p:spPr>
          <a:xfrm>
            <a:off x="838200" y="3931599"/>
            <a:ext cx="779928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In project 11, you will write the </a:t>
            </a:r>
            <a:r>
              <a:rPr lang="en-US" sz="1400" u="sng" dirty="0">
                <a:latin typeface="Consolas" panose="020B0609020204030204" pitchFamily="49" charset="0"/>
                <a:cs typeface="Consolas" panose="020B0609020204030204" pitchFamily="49" charset="0"/>
              </a:rPr>
              <a:t>compileWhile</a:t>
            </a:r>
            <a:r>
              <a:rPr lang="en-US" u="sng" dirty="0">
                <a:latin typeface="Times New Roman"/>
                <a:cs typeface="Times New Roman"/>
              </a:rPr>
              <a:t> rouitine that realizes this translation</a:t>
            </a:r>
          </a:p>
          <a:p>
            <a:pPr lvl="0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Your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compileWhile</a:t>
            </a:r>
            <a:r>
              <a:rPr lang="en-US" sz="1600" dirty="0">
                <a:latin typeface="Times New Roman"/>
                <a:cs typeface="Times New Roman"/>
              </a:rPr>
              <a:t> code will have to generates unique labels like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L1</a:t>
            </a:r>
            <a:r>
              <a:rPr lang="en-US" sz="1600" dirty="0">
                <a:latin typeface="Times New Roman"/>
                <a:cs typeface="Times New Roman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(possibly using other names)</a:t>
            </a:r>
            <a:r>
              <a:rPr lang="en-US" sz="1600" dirty="0">
                <a:latin typeface="Times New Roman"/>
                <a:cs typeface="Times New Roman"/>
              </a:rPr>
              <a:t>. It will have to remember where in the output to emit which label. It will have to call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compileExpression</a:t>
            </a:r>
            <a:r>
              <a:rPr lang="en-US" sz="1600" dirty="0">
                <a:latin typeface="Times New Roman"/>
                <a:cs typeface="Times New Roman"/>
              </a:rPr>
              <a:t>, and then emit to the output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1600" dirty="0">
                <a:latin typeface="Times New Roman"/>
                <a:cs typeface="Times New Roman"/>
              </a:rPr>
              <a:t> and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if-goto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L2</a:t>
            </a:r>
            <a:r>
              <a:rPr lang="en-US" sz="1600" dirty="0">
                <a:latin typeface="Times New Roman"/>
                <a:cs typeface="Times New Roman"/>
              </a:rPr>
              <a:t> commands, and then call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compileStatements</a:t>
            </a:r>
            <a:r>
              <a:rPr lang="en-US" sz="1600" dirty="0">
                <a:latin typeface="Times New Roman"/>
                <a:cs typeface="Times New Roman"/>
              </a:rPr>
              <a:t>, and so on.</a:t>
            </a:r>
          </a:p>
          <a:p>
            <a:pPr lvl="0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Of course you will also have to write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compileExpression</a:t>
            </a:r>
            <a:r>
              <a:rPr lang="en-US" sz="1600" dirty="0">
                <a:latin typeface="Times New Roman"/>
                <a:cs typeface="Times New Roman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compileStatements</a:t>
            </a:r>
            <a:r>
              <a:rPr lang="en-US" sz="1600" dirty="0">
                <a:latin typeface="Times New Roman"/>
                <a:cs typeface="Times New Roman"/>
              </a:rPr>
              <a:t> routines, following similar explanations.</a:t>
            </a:r>
          </a:p>
          <a:p>
            <a:pPr lvl="0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Back to the lecture…</a:t>
            </a:r>
          </a:p>
        </p:txBody>
      </p:sp>
    </p:spTree>
    <p:extLst>
      <p:ext uri="{BB962C8B-B14F-4D97-AF65-F5344CB8AC3E}">
        <p14:creationId xmlns:p14="http://schemas.microsoft.com/office/powerpoint/2010/main" val="35424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7" y="1390487"/>
            <a:ext cx="3080130" cy="3878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FD65B-FB62-C142-AC24-E4B451470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C68945-F1F9-8E43-A841-CD2B885E9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FDE25D4-9D86-FC45-A83E-0ABD7A7D5BC6}"/>
              </a:ext>
            </a:extLst>
          </p:cNvPr>
          <p:cNvGrpSpPr/>
          <p:nvPr/>
        </p:nvGrpSpPr>
        <p:grpSpPr>
          <a:xfrm>
            <a:off x="4213445" y="2020714"/>
            <a:ext cx="3313789" cy="1541002"/>
            <a:chOff x="3834622" y="1631092"/>
            <a:chExt cx="3313789" cy="1541002"/>
          </a:xfrm>
        </p:grpSpPr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3CDF0BA5-0712-D542-87CF-7B573F37FD9E}"/>
                </a:ext>
              </a:extLst>
            </p:cNvPr>
            <p:cNvSpPr/>
            <p:nvPr/>
          </p:nvSpPr>
          <p:spPr>
            <a:xfrm>
              <a:off x="4341070" y="2003261"/>
              <a:ext cx="2807341" cy="731598"/>
            </a:xfrm>
            <a:prstGeom prst="wedgeRoundRectCallout">
              <a:avLst>
                <a:gd name="adj1" fmla="val 16080"/>
                <a:gd name="adj2" fmla="val -366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We have what it takes to write a compiler for a procedural programming language!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8BD12527-5736-3E49-89AE-C6F1A5B90EB2}"/>
                </a:ext>
              </a:extLst>
            </p:cNvPr>
            <p:cNvSpPr/>
            <p:nvPr/>
          </p:nvSpPr>
          <p:spPr>
            <a:xfrm>
              <a:off x="3834622" y="1631092"/>
              <a:ext cx="444843" cy="1541002"/>
            </a:xfrm>
            <a:prstGeom prst="rightBrace">
              <a:avLst>
                <a:gd name="adj1" fmla="val 4166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9CBAF8-C873-F040-9FD5-8FE5F5D5DEFD}"/>
              </a:ext>
            </a:extLst>
          </p:cNvPr>
          <p:cNvSpPr/>
          <p:nvPr/>
        </p:nvSpPr>
        <p:spPr>
          <a:xfrm>
            <a:off x="1342650" y="3736206"/>
            <a:ext cx="483973" cy="3768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725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primer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71CA54-D1BA-90BC-3B2B-BA08CAD8ABFA}"/>
              </a:ext>
            </a:extLst>
          </p:cNvPr>
          <p:cNvSpPr/>
          <p:nvPr/>
        </p:nvSpPr>
        <p:spPr>
          <a:xfrm>
            <a:off x="6023288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64CF6-9A16-95B1-6DA6-25CF1835AE87}"/>
              </a:ext>
            </a:extLst>
          </p:cNvPr>
          <p:cNvSpPr/>
          <p:nvPr/>
        </p:nvSpPr>
        <p:spPr>
          <a:xfrm>
            <a:off x="6182134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56974B-4567-F808-C52F-D48BDD8DFBB4}"/>
              </a:ext>
            </a:extLst>
          </p:cNvPr>
          <p:cNvSpPr/>
          <p:nvPr/>
        </p:nvSpPr>
        <p:spPr>
          <a:xfrm>
            <a:off x="6023288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51152-1E3D-7E88-7EED-CF16567A5C95}"/>
              </a:ext>
            </a:extLst>
          </p:cNvPr>
          <p:cNvSpPr txBox="1"/>
          <p:nvPr/>
        </p:nvSpPr>
        <p:spPr>
          <a:xfrm>
            <a:off x="7140290" y="1559033"/>
            <a:ext cx="14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system pointers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751D0-C760-C8DF-0A17-FB3EB44A133C}"/>
              </a:ext>
            </a:extLst>
          </p:cNvPr>
          <p:cNvSpPr/>
          <p:nvPr/>
        </p:nvSpPr>
        <p:spPr>
          <a:xfrm>
            <a:off x="7087533" y="2246545"/>
            <a:ext cx="68755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DAEE77-C7BB-8957-198A-70C8B735472B}"/>
              </a:ext>
            </a:extLst>
          </p:cNvPr>
          <p:cNvSpPr/>
          <p:nvPr/>
        </p:nvSpPr>
        <p:spPr>
          <a:xfrm>
            <a:off x="6127535" y="1978382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CDF3A7-0DCA-91B3-7101-172AE10CDA68}"/>
              </a:ext>
            </a:extLst>
          </p:cNvPr>
          <p:cNvSpPr/>
          <p:nvPr/>
        </p:nvSpPr>
        <p:spPr>
          <a:xfrm>
            <a:off x="6127535" y="2137352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A0FCF5-08CC-2F0E-7816-3F3E73B6831D}"/>
              </a:ext>
            </a:extLst>
          </p:cNvPr>
          <p:cNvSpPr/>
          <p:nvPr/>
        </p:nvSpPr>
        <p:spPr>
          <a:xfrm>
            <a:off x="6127535" y="2299723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FD2217-DFDA-5796-93BA-CCB996FC5572}"/>
              </a:ext>
            </a:extLst>
          </p:cNvPr>
          <p:cNvSpPr/>
          <p:nvPr/>
        </p:nvSpPr>
        <p:spPr>
          <a:xfrm>
            <a:off x="6127535" y="1344285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BE090B-9D82-C5FC-CB82-313FA900C394}"/>
              </a:ext>
            </a:extLst>
          </p:cNvPr>
          <p:cNvSpPr/>
          <p:nvPr/>
        </p:nvSpPr>
        <p:spPr>
          <a:xfrm>
            <a:off x="6127535" y="1506656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2BBE0-927B-0A03-63BF-2B2D61B05865}"/>
              </a:ext>
            </a:extLst>
          </p:cNvPr>
          <p:cNvSpPr/>
          <p:nvPr/>
        </p:nvSpPr>
        <p:spPr>
          <a:xfrm>
            <a:off x="6127535" y="1659894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18716E-6C2B-D561-5A51-1738D28FB2CC}"/>
              </a:ext>
            </a:extLst>
          </p:cNvPr>
          <p:cNvSpPr/>
          <p:nvPr/>
        </p:nvSpPr>
        <p:spPr>
          <a:xfrm>
            <a:off x="6127535" y="1822265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CB4AFE-326F-8669-9DB6-9C74687B6ADB}"/>
              </a:ext>
            </a:extLst>
          </p:cNvPr>
          <p:cNvSpPr/>
          <p:nvPr/>
        </p:nvSpPr>
        <p:spPr>
          <a:xfrm>
            <a:off x="5730689" y="1978382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873E0-17FD-5A89-1BB1-639B22B85902}"/>
              </a:ext>
            </a:extLst>
          </p:cNvPr>
          <p:cNvSpPr/>
          <p:nvPr/>
        </p:nvSpPr>
        <p:spPr>
          <a:xfrm>
            <a:off x="5723915" y="2137352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b" anchorCtr="0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F19DB5-C464-ED3F-F79F-A96206155754}"/>
              </a:ext>
            </a:extLst>
          </p:cNvPr>
          <p:cNvSpPr/>
          <p:nvPr/>
        </p:nvSpPr>
        <p:spPr>
          <a:xfrm>
            <a:off x="5730689" y="1344285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FCAC9D-0FF9-5933-0F51-5A519D14A174}"/>
              </a:ext>
            </a:extLst>
          </p:cNvPr>
          <p:cNvSpPr/>
          <p:nvPr/>
        </p:nvSpPr>
        <p:spPr>
          <a:xfrm>
            <a:off x="5730689" y="1506656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D93DA-3946-116D-12A9-BB8C47574477}"/>
              </a:ext>
            </a:extLst>
          </p:cNvPr>
          <p:cNvSpPr/>
          <p:nvPr/>
        </p:nvSpPr>
        <p:spPr>
          <a:xfrm>
            <a:off x="5730689" y="1659894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7CFEB4-3E2B-2F69-EA0E-C539086C3EF3}"/>
              </a:ext>
            </a:extLst>
          </p:cNvPr>
          <p:cNvSpPr/>
          <p:nvPr/>
        </p:nvSpPr>
        <p:spPr>
          <a:xfrm>
            <a:off x="5730689" y="1822265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F783C7-B17E-A2DF-53C1-20919619CA8F}"/>
              </a:ext>
            </a:extLst>
          </p:cNvPr>
          <p:cNvSpPr/>
          <p:nvPr/>
        </p:nvSpPr>
        <p:spPr>
          <a:xfrm>
            <a:off x="6126823" y="3096298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A1672C-FD82-A429-DEDE-4AF205F24289}"/>
              </a:ext>
            </a:extLst>
          </p:cNvPr>
          <p:cNvSpPr/>
          <p:nvPr/>
        </p:nvSpPr>
        <p:spPr>
          <a:xfrm>
            <a:off x="6126823" y="3255268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1832E-0A19-E853-104D-72F307A6C9EB}"/>
              </a:ext>
            </a:extLst>
          </p:cNvPr>
          <p:cNvSpPr/>
          <p:nvPr/>
        </p:nvSpPr>
        <p:spPr>
          <a:xfrm>
            <a:off x="6126823" y="3417639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1D4A8-5086-760F-28B6-3E001E065174}"/>
              </a:ext>
            </a:extLst>
          </p:cNvPr>
          <p:cNvSpPr/>
          <p:nvPr/>
        </p:nvSpPr>
        <p:spPr>
          <a:xfrm>
            <a:off x="6127535" y="2458693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605C7E-2953-CAF1-643B-878A296EA512}"/>
              </a:ext>
            </a:extLst>
          </p:cNvPr>
          <p:cNvSpPr/>
          <p:nvPr/>
        </p:nvSpPr>
        <p:spPr>
          <a:xfrm>
            <a:off x="6127535" y="2621064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CE5E60-0D8D-28BA-1937-24651D05E79B}"/>
              </a:ext>
            </a:extLst>
          </p:cNvPr>
          <p:cNvSpPr/>
          <p:nvPr/>
        </p:nvSpPr>
        <p:spPr>
          <a:xfrm>
            <a:off x="6127535" y="2774302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8952B3-E9A9-CE5A-2DB9-05F2C0D7B1C2}"/>
              </a:ext>
            </a:extLst>
          </p:cNvPr>
          <p:cNvSpPr/>
          <p:nvPr/>
        </p:nvSpPr>
        <p:spPr>
          <a:xfrm>
            <a:off x="6127535" y="2936673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7BA01C-7791-E314-37E2-58684AD0320F}"/>
              </a:ext>
            </a:extLst>
          </p:cNvPr>
          <p:cNvSpPr/>
          <p:nvPr/>
        </p:nvSpPr>
        <p:spPr>
          <a:xfrm>
            <a:off x="5723203" y="3096298"/>
            <a:ext cx="396846" cy="23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97CD06-F13A-296A-EF65-453EA10620B5}"/>
              </a:ext>
            </a:extLst>
          </p:cNvPr>
          <p:cNvSpPr/>
          <p:nvPr/>
        </p:nvSpPr>
        <p:spPr>
          <a:xfrm>
            <a:off x="5720528" y="2458693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F5F81D-0E79-A37B-AACF-2A0E13CEA3AB}"/>
              </a:ext>
            </a:extLst>
          </p:cNvPr>
          <p:cNvSpPr/>
          <p:nvPr/>
        </p:nvSpPr>
        <p:spPr>
          <a:xfrm>
            <a:off x="5720528" y="2621064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279CC9-097D-E827-3AA2-817CC58257EC}"/>
              </a:ext>
            </a:extLst>
          </p:cNvPr>
          <p:cNvSpPr/>
          <p:nvPr/>
        </p:nvSpPr>
        <p:spPr>
          <a:xfrm>
            <a:off x="5723915" y="2774302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0B121E-9252-E68A-41BF-A24FCC5E9357}"/>
              </a:ext>
            </a:extLst>
          </p:cNvPr>
          <p:cNvSpPr/>
          <p:nvPr/>
        </p:nvSpPr>
        <p:spPr>
          <a:xfrm>
            <a:off x="5723915" y="2936673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ED8058-EA0D-B3CE-F3BC-0730415A8996}"/>
              </a:ext>
            </a:extLst>
          </p:cNvPr>
          <p:cNvSpPr/>
          <p:nvPr/>
        </p:nvSpPr>
        <p:spPr>
          <a:xfrm>
            <a:off x="6126823" y="4211107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019921-FB4A-1422-5AD7-FFB714BDB4EE}"/>
              </a:ext>
            </a:extLst>
          </p:cNvPr>
          <p:cNvSpPr/>
          <p:nvPr/>
        </p:nvSpPr>
        <p:spPr>
          <a:xfrm>
            <a:off x="6126823" y="4373478"/>
            <a:ext cx="396846" cy="1623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B0F86B-D7C7-0DCC-4FAD-37641415239A}"/>
              </a:ext>
            </a:extLst>
          </p:cNvPr>
          <p:cNvSpPr/>
          <p:nvPr/>
        </p:nvSpPr>
        <p:spPr>
          <a:xfrm>
            <a:off x="6126823" y="3573020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65D638-AA71-ECEF-DAB9-1703B7DE3482}"/>
              </a:ext>
            </a:extLst>
          </p:cNvPr>
          <p:cNvSpPr/>
          <p:nvPr/>
        </p:nvSpPr>
        <p:spPr>
          <a:xfrm>
            <a:off x="6126823" y="3735391"/>
            <a:ext cx="396846" cy="1566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6517FD-2C23-5879-4E9B-FB2A4BA4B981}"/>
              </a:ext>
            </a:extLst>
          </p:cNvPr>
          <p:cNvSpPr/>
          <p:nvPr/>
        </p:nvSpPr>
        <p:spPr>
          <a:xfrm>
            <a:off x="6126823" y="3888629"/>
            <a:ext cx="396846" cy="1623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3CAD43-22E0-2FEE-7879-A5570D3297C4}"/>
              </a:ext>
            </a:extLst>
          </p:cNvPr>
          <p:cNvSpPr/>
          <p:nvPr/>
        </p:nvSpPr>
        <p:spPr>
          <a:xfrm>
            <a:off x="6126823" y="4051000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98A4CC-ED5F-F815-321C-4D2581A06EDD}"/>
              </a:ext>
            </a:extLst>
          </p:cNvPr>
          <p:cNvSpPr/>
          <p:nvPr/>
        </p:nvSpPr>
        <p:spPr>
          <a:xfrm>
            <a:off x="5723203" y="406119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BCD14C-3419-0A54-6DE2-172F37CB8D78}"/>
              </a:ext>
            </a:extLst>
          </p:cNvPr>
          <p:cNvSpPr/>
          <p:nvPr/>
        </p:nvSpPr>
        <p:spPr>
          <a:xfrm>
            <a:off x="5726590" y="357302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5AC5A3D-A307-8785-EE88-8E9509449907}"/>
              </a:ext>
            </a:extLst>
          </p:cNvPr>
          <p:cNvSpPr/>
          <p:nvPr/>
        </p:nvSpPr>
        <p:spPr>
          <a:xfrm>
            <a:off x="5723203" y="3888629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3200B0-8398-9F49-E60A-1BCE25D66C6E}"/>
              </a:ext>
            </a:extLst>
          </p:cNvPr>
          <p:cNvSpPr/>
          <p:nvPr/>
        </p:nvSpPr>
        <p:spPr>
          <a:xfrm>
            <a:off x="6126823" y="4532448"/>
            <a:ext cx="396846" cy="1623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06AAB4-589B-F11F-DE60-DDCBE0EDE73C}"/>
              </a:ext>
            </a:extLst>
          </p:cNvPr>
          <p:cNvSpPr/>
          <p:nvPr/>
        </p:nvSpPr>
        <p:spPr>
          <a:xfrm>
            <a:off x="6126823" y="4694819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274CF0-DADB-7684-09CB-86182867D6A3}"/>
              </a:ext>
            </a:extLst>
          </p:cNvPr>
          <p:cNvSpPr/>
          <p:nvPr/>
        </p:nvSpPr>
        <p:spPr>
          <a:xfrm>
            <a:off x="6126823" y="4848057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0900B6-86A7-85F7-795A-417ABA4B9367}"/>
              </a:ext>
            </a:extLst>
          </p:cNvPr>
          <p:cNvSpPr/>
          <p:nvPr/>
        </p:nvSpPr>
        <p:spPr>
          <a:xfrm>
            <a:off x="5723203" y="453244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8103D2-B273-08EF-A455-1CD06574A7CA}"/>
              </a:ext>
            </a:extLst>
          </p:cNvPr>
          <p:cNvSpPr/>
          <p:nvPr/>
        </p:nvSpPr>
        <p:spPr>
          <a:xfrm>
            <a:off x="5723203" y="4848057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b" anchorCtr="0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578F6B-7D38-2A39-555C-4922B2A5EC15}"/>
              </a:ext>
            </a:extLst>
          </p:cNvPr>
          <p:cNvSpPr/>
          <p:nvPr/>
        </p:nvSpPr>
        <p:spPr>
          <a:xfrm>
            <a:off x="6603154" y="1975007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78BCED-72D6-0A32-C000-382B55131C99}"/>
              </a:ext>
            </a:extLst>
          </p:cNvPr>
          <p:cNvSpPr/>
          <p:nvPr/>
        </p:nvSpPr>
        <p:spPr>
          <a:xfrm>
            <a:off x="6596174" y="2154917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2A6F67-14C5-3CED-1798-8792E6260107}"/>
              </a:ext>
            </a:extLst>
          </p:cNvPr>
          <p:cNvSpPr/>
          <p:nvPr/>
        </p:nvSpPr>
        <p:spPr>
          <a:xfrm>
            <a:off x="6596174" y="231728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835142-7295-7C64-FAF3-E4583AC026C2}"/>
              </a:ext>
            </a:extLst>
          </p:cNvPr>
          <p:cNvSpPr/>
          <p:nvPr/>
        </p:nvSpPr>
        <p:spPr>
          <a:xfrm>
            <a:off x="6603154" y="134789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C192B49-FBA1-5C57-3148-C0AD313AE23B}"/>
              </a:ext>
            </a:extLst>
          </p:cNvPr>
          <p:cNvSpPr/>
          <p:nvPr/>
        </p:nvSpPr>
        <p:spPr>
          <a:xfrm>
            <a:off x="6603154" y="1503281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913A9D-AB7E-0CFC-BB32-F1A98AAF1144}"/>
              </a:ext>
            </a:extLst>
          </p:cNvPr>
          <p:cNvSpPr/>
          <p:nvPr/>
        </p:nvSpPr>
        <p:spPr>
          <a:xfrm>
            <a:off x="6603154" y="1663499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B21F13E-EF83-472D-E0F4-518361C7A6A4}"/>
              </a:ext>
            </a:extLst>
          </p:cNvPr>
          <p:cNvSpPr/>
          <p:nvPr/>
        </p:nvSpPr>
        <p:spPr>
          <a:xfrm>
            <a:off x="6603154" y="181540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5CC2D2C-E4E3-345B-E231-16F6AA17A9A2}"/>
              </a:ext>
            </a:extLst>
          </p:cNvPr>
          <p:cNvSpPr/>
          <p:nvPr/>
        </p:nvSpPr>
        <p:spPr>
          <a:xfrm>
            <a:off x="6596174" y="247625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202029C-59E9-1260-3BB2-D58A24021F6A}"/>
              </a:ext>
            </a:extLst>
          </p:cNvPr>
          <p:cNvSpPr/>
          <p:nvPr/>
        </p:nvSpPr>
        <p:spPr>
          <a:xfrm>
            <a:off x="5489542" y="1117493"/>
            <a:ext cx="1204377" cy="163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RAM</a:t>
            </a:r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650E7A32-B91B-9281-3BB5-AFD0D3B3CFAD}"/>
              </a:ext>
            </a:extLst>
          </p:cNvPr>
          <p:cNvSpPr/>
          <p:nvPr/>
        </p:nvSpPr>
        <p:spPr>
          <a:xfrm>
            <a:off x="6913544" y="1344616"/>
            <a:ext cx="226688" cy="773481"/>
          </a:xfrm>
          <a:prstGeom prst="rightBrace">
            <a:avLst>
              <a:gd name="adj1" fmla="val 46433"/>
              <a:gd name="adj2" fmla="val 50000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7" name="Left Brace 136">
            <a:extLst>
              <a:ext uri="{FF2B5EF4-FFF2-40B4-BE49-F238E27FC236}">
                <a16:creationId xmlns:a16="http://schemas.microsoft.com/office/drawing/2014/main" id="{22A2832A-FF69-043E-0D05-110F51A85210}"/>
              </a:ext>
            </a:extLst>
          </p:cNvPr>
          <p:cNvSpPr/>
          <p:nvPr/>
        </p:nvSpPr>
        <p:spPr>
          <a:xfrm flipH="1">
            <a:off x="6595953" y="3125259"/>
            <a:ext cx="173437" cy="1731930"/>
          </a:xfrm>
          <a:prstGeom prst="leftBrace">
            <a:avLst>
              <a:gd name="adj1" fmla="val 58324"/>
              <a:gd name="adj2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02DA2A1-8D6D-F999-5DF6-3C6FA8A1D906}"/>
              </a:ext>
            </a:extLst>
          </p:cNvPr>
          <p:cNvSpPr txBox="1"/>
          <p:nvPr/>
        </p:nvSpPr>
        <p:spPr>
          <a:xfrm>
            <a:off x="6789462" y="3831314"/>
            <a:ext cx="1283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Heap: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6F1CDB2-D47A-CC91-764A-02F2F78B74CF}"/>
              </a:ext>
            </a:extLst>
          </p:cNvPr>
          <p:cNvSpPr txBox="1"/>
          <p:nvPr/>
        </p:nvSpPr>
        <p:spPr>
          <a:xfrm>
            <a:off x="7257713" y="3760391"/>
            <a:ext cx="128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Stores objects and arrays data </a:t>
            </a:r>
          </a:p>
        </p:txBody>
      </p:sp>
    </p:spTree>
    <p:extLst>
      <p:ext uri="{BB962C8B-B14F-4D97-AF65-F5344CB8AC3E}">
        <p14:creationId xmlns:p14="http://schemas.microsoft.com/office/powerpoint/2010/main" val="1558837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primer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BF0A50-EEE4-1AF9-655C-FD1664E9D69A}"/>
              </a:ext>
            </a:extLst>
          </p:cNvPr>
          <p:cNvGrpSpPr/>
          <p:nvPr/>
        </p:nvGrpSpPr>
        <p:grpSpPr>
          <a:xfrm>
            <a:off x="744433" y="3957885"/>
            <a:ext cx="6837467" cy="2277786"/>
            <a:chOff x="744433" y="3957885"/>
            <a:chExt cx="6837467" cy="2277786"/>
          </a:xfrm>
        </p:grpSpPr>
        <p:sp>
          <p:nvSpPr>
            <p:cNvPr id="238" name="Rounded Rectangular Callout 237">
              <a:extLst>
                <a:ext uri="{FF2B5EF4-FFF2-40B4-BE49-F238E27FC236}">
                  <a16:creationId xmlns:a16="http://schemas.microsoft.com/office/drawing/2014/main" id="{0C18B688-6904-8B07-7D64-A8E6FA48D85C}"/>
                </a:ext>
              </a:extLst>
            </p:cNvPr>
            <p:cNvSpPr/>
            <p:nvPr/>
          </p:nvSpPr>
          <p:spPr>
            <a:xfrm>
              <a:off x="4863023" y="5459764"/>
              <a:ext cx="2718877" cy="775907"/>
            </a:xfrm>
            <a:prstGeom prst="wedgeRoundRectCallout">
              <a:avLst>
                <a:gd name="adj1" fmla="val -66105"/>
                <a:gd name="adj2" fmla="val 17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ea typeface="宋体"/>
                  <a:cs typeface="Consolas" panose="020B0609020204030204" pitchFamily="49" charset="0"/>
                </a:rPr>
                <a:t>Memory.alloc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uses clever memory management algorithms, learned and implemented in chapter 12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2036EDD-4117-2DAF-328F-3E8D731C3FE6}"/>
                </a:ext>
              </a:extLst>
            </p:cNvPr>
            <p:cNvGrpSpPr/>
            <p:nvPr/>
          </p:nvGrpSpPr>
          <p:grpSpPr>
            <a:xfrm>
              <a:off x="744433" y="3957885"/>
              <a:ext cx="5094810" cy="2162926"/>
              <a:chOff x="744433" y="3957885"/>
              <a:chExt cx="5094810" cy="2162926"/>
            </a:xfrm>
          </p:grpSpPr>
          <p:sp>
            <p:nvSpPr>
              <p:cNvPr id="236" name="Rounded Rectangular Callout 235">
                <a:extLst>
                  <a:ext uri="{FF2B5EF4-FFF2-40B4-BE49-F238E27FC236}">
                    <a16:creationId xmlns:a16="http://schemas.microsoft.com/office/drawing/2014/main" id="{F692C724-1813-8B75-3E34-2E9B7A160B3B}"/>
                  </a:ext>
                </a:extLst>
              </p:cNvPr>
              <p:cNvSpPr/>
              <p:nvPr/>
            </p:nvSpPr>
            <p:spPr>
              <a:xfrm>
                <a:off x="744433" y="3957885"/>
                <a:ext cx="5094810" cy="1375215"/>
              </a:xfrm>
              <a:prstGeom prst="wedgeRoundRectCallout">
                <a:avLst>
                  <a:gd name="adj1" fmla="val -2551"/>
                  <a:gd name="adj2" fmla="val 28436"/>
                  <a:gd name="adj3" fmla="val 16667"/>
                </a:avLst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 anchorCtr="0"/>
              <a:lstStyle/>
              <a:p>
                <a:pPr marL="9525" lvl="0" indent="-9525">
                  <a:spcBef>
                    <a:spcPts val="600"/>
                  </a:spcBef>
                </a:pPr>
                <a:r>
                  <a:rPr lang="en-US" sz="1600" u="sng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To “create a new object”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: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We need to </a:t>
                </a:r>
                <a:r>
                  <a:rPr lang="en-US" sz="1400" i="1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allocate memory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.</a:t>
                </a:r>
                <a:b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This can be done by calling an OS function named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Memory.alloc</a:t>
                </a:r>
                <a:endParaRPr 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9525" lvl="0" indent="-9525">
                  <a:spcBef>
                    <a:spcPts val="6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Like all the OS functions,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Memory.alloc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is implemented,</a:t>
                </a:r>
                <a:b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and is accessible as, a compiled VM function.</a:t>
                </a:r>
              </a:p>
            </p:txBody>
          </p:sp>
          <p:sp>
            <p:nvSpPr>
              <p:cNvPr id="237" name="Rounded Rectangular Callout 236">
                <a:extLst>
                  <a:ext uri="{FF2B5EF4-FFF2-40B4-BE49-F238E27FC236}">
                    <a16:creationId xmlns:a16="http://schemas.microsoft.com/office/drawing/2014/main" id="{4A796338-A012-B462-C15C-CFE6C8D047F2}"/>
                  </a:ext>
                </a:extLst>
              </p:cNvPr>
              <p:cNvSpPr/>
              <p:nvPr/>
            </p:nvSpPr>
            <p:spPr>
              <a:xfrm>
                <a:off x="789901" y="5258102"/>
                <a:ext cx="4899027" cy="862709"/>
              </a:xfrm>
              <a:prstGeom prst="wedgeRoundRectCallout">
                <a:avLst>
                  <a:gd name="adj1" fmla="val -2551"/>
                  <a:gd name="adj2" fmla="val 28436"/>
                  <a:gd name="adj3" fmla="val 16667"/>
                </a:avLst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t" anchorCtr="0"/>
              <a:lstStyle/>
              <a:p>
                <a:pPr marL="9525" lvl="0" indent="-9525">
                  <a:spcBef>
                    <a:spcPts val="600"/>
                  </a:spcBef>
                </a:pPr>
                <a:r>
                  <a:rPr lang="en-US" sz="1200" u="sng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Memory.alloc(</a:t>
                </a:r>
                <a:r>
                  <a:rPr lang="en-US" sz="1400" i="1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1200" u="sng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:</a:t>
                </a:r>
              </a:p>
              <a:p>
                <a:pPr marL="9525" lvl="0" indent="-9525"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Finds a free memory block of size </a:t>
                </a:r>
                <a:r>
                  <a:rPr lang="en-US" sz="1400" i="1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words,</a:t>
                </a:r>
              </a:p>
              <a:p>
                <a:pPr marL="9525" lvl="0" indent="-9525"/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and returns the base address of the found block.</a:t>
                </a:r>
              </a:p>
            </p:txBody>
          </p:sp>
        </p:grpSp>
      </p:grpSp>
      <p:sp>
        <p:nvSpPr>
          <p:cNvPr id="4" name="Text Box 3">
            <a:extLst>
              <a:ext uri="{FF2B5EF4-FFF2-40B4-BE49-F238E27FC236}">
                <a16:creationId xmlns:a16="http://schemas.microsoft.com/office/drawing/2014/main" id="{25A0D7CD-9739-D4B1-A36C-0DCC5386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64" y="1438322"/>
            <a:ext cx="3392237" cy="241476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 Creates a 2-words object, and aligns the virtual</a:t>
            </a:r>
          </a:p>
          <a:p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 segment 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this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with its base address: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push constant 2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call Memory.alloc 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pop pointer 0</a:t>
            </a:r>
          </a:p>
          <a:p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endParaRPr lang="tr-TR" sz="1200" dirty="0">
              <a:latin typeface="Consolas"/>
              <a:ea typeface="宋体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72588-4E9D-C01C-5C96-D0F4CE02F596}"/>
              </a:ext>
            </a:extLst>
          </p:cNvPr>
          <p:cNvSpPr txBox="1"/>
          <p:nvPr/>
        </p:nvSpPr>
        <p:spPr>
          <a:xfrm>
            <a:off x="838200" y="986830"/>
            <a:ext cx="4166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 Create, and initialize, a 2-words object: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71CA54-D1BA-90BC-3B2B-BA08CAD8ABFA}"/>
              </a:ext>
            </a:extLst>
          </p:cNvPr>
          <p:cNvSpPr/>
          <p:nvPr/>
        </p:nvSpPr>
        <p:spPr>
          <a:xfrm>
            <a:off x="6023288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56974B-4567-F808-C52F-D48BDD8DFBB4}"/>
              </a:ext>
            </a:extLst>
          </p:cNvPr>
          <p:cNvSpPr/>
          <p:nvPr/>
        </p:nvSpPr>
        <p:spPr>
          <a:xfrm>
            <a:off x="6023288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EA2284-1DBC-33E1-6222-1B0A572470BE}"/>
              </a:ext>
            </a:extLst>
          </p:cNvPr>
          <p:cNvSpPr/>
          <p:nvPr/>
        </p:nvSpPr>
        <p:spPr>
          <a:xfrm>
            <a:off x="5730689" y="2137352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b" anchorCtr="0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5B4A14-2F54-7E3F-2D7F-C62095929D3A}"/>
              </a:ext>
            </a:extLst>
          </p:cNvPr>
          <p:cNvSpPr/>
          <p:nvPr/>
        </p:nvSpPr>
        <p:spPr>
          <a:xfrm>
            <a:off x="5730689" y="1978382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B71B04-B71F-5B7D-0CC7-96AE453A027B}"/>
              </a:ext>
            </a:extLst>
          </p:cNvPr>
          <p:cNvSpPr/>
          <p:nvPr/>
        </p:nvSpPr>
        <p:spPr>
          <a:xfrm>
            <a:off x="5730689" y="1344285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5269F9-78D5-D336-5696-47D67BCF7FF1}"/>
              </a:ext>
            </a:extLst>
          </p:cNvPr>
          <p:cNvSpPr/>
          <p:nvPr/>
        </p:nvSpPr>
        <p:spPr>
          <a:xfrm>
            <a:off x="5730689" y="1506656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C04F80-5DAE-5684-9B91-7F7CB4E0AC71}"/>
              </a:ext>
            </a:extLst>
          </p:cNvPr>
          <p:cNvSpPr/>
          <p:nvPr/>
        </p:nvSpPr>
        <p:spPr>
          <a:xfrm>
            <a:off x="5730689" y="1659894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05B2A3B-CDB6-5D12-080B-45074CF27EFC}"/>
              </a:ext>
            </a:extLst>
          </p:cNvPr>
          <p:cNvSpPr/>
          <p:nvPr/>
        </p:nvSpPr>
        <p:spPr>
          <a:xfrm>
            <a:off x="5730689" y="1822265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805BE79-1A38-6100-09C1-B8643935610B}"/>
              </a:ext>
            </a:extLst>
          </p:cNvPr>
          <p:cNvSpPr/>
          <p:nvPr/>
        </p:nvSpPr>
        <p:spPr>
          <a:xfrm>
            <a:off x="5729977" y="3096298"/>
            <a:ext cx="396846" cy="23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6A629A7-C14E-2418-3719-911FEBF3C1B3}"/>
              </a:ext>
            </a:extLst>
          </p:cNvPr>
          <p:cNvSpPr/>
          <p:nvPr/>
        </p:nvSpPr>
        <p:spPr>
          <a:xfrm>
            <a:off x="5729977" y="311012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70A5486-02F7-0933-9A0B-6F89AEFD9354}"/>
              </a:ext>
            </a:extLst>
          </p:cNvPr>
          <p:cNvSpPr/>
          <p:nvPr/>
        </p:nvSpPr>
        <p:spPr>
          <a:xfrm>
            <a:off x="5730689" y="2458693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F79655F-3E96-5491-39F1-5ABD026E416C}"/>
              </a:ext>
            </a:extLst>
          </p:cNvPr>
          <p:cNvSpPr/>
          <p:nvPr/>
        </p:nvSpPr>
        <p:spPr>
          <a:xfrm>
            <a:off x="5730689" y="2621064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BECFC20-367C-2624-53F9-7C9C9AC5CBDA}"/>
              </a:ext>
            </a:extLst>
          </p:cNvPr>
          <p:cNvSpPr/>
          <p:nvPr/>
        </p:nvSpPr>
        <p:spPr>
          <a:xfrm>
            <a:off x="5730689" y="2774302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CED3023-1465-A085-EA9D-9804EC61F811}"/>
              </a:ext>
            </a:extLst>
          </p:cNvPr>
          <p:cNvSpPr/>
          <p:nvPr/>
        </p:nvSpPr>
        <p:spPr>
          <a:xfrm>
            <a:off x="5730689" y="2936673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A24AE83-E2BF-DDC0-3F52-DECF51CEE501}"/>
              </a:ext>
            </a:extLst>
          </p:cNvPr>
          <p:cNvSpPr/>
          <p:nvPr/>
        </p:nvSpPr>
        <p:spPr>
          <a:xfrm>
            <a:off x="5729977" y="406119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358515F-196F-BB91-736B-62013DF2E018}"/>
              </a:ext>
            </a:extLst>
          </p:cNvPr>
          <p:cNvSpPr/>
          <p:nvPr/>
        </p:nvSpPr>
        <p:spPr>
          <a:xfrm>
            <a:off x="5729977" y="357302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9835112-DC97-6BCC-08AC-26E9BE9CF2E4}"/>
              </a:ext>
            </a:extLst>
          </p:cNvPr>
          <p:cNvSpPr/>
          <p:nvPr/>
        </p:nvSpPr>
        <p:spPr>
          <a:xfrm>
            <a:off x="5729977" y="3735391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6012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2FF6BE5-F421-29A5-9D44-D6509604778B}"/>
              </a:ext>
            </a:extLst>
          </p:cNvPr>
          <p:cNvSpPr/>
          <p:nvPr/>
        </p:nvSpPr>
        <p:spPr>
          <a:xfrm>
            <a:off x="5729977" y="3888629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D05C233-8B3E-385F-9C48-A20DA0AD3EA7}"/>
              </a:ext>
            </a:extLst>
          </p:cNvPr>
          <p:cNvSpPr/>
          <p:nvPr/>
        </p:nvSpPr>
        <p:spPr>
          <a:xfrm>
            <a:off x="5729977" y="453244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5F79044-475A-E644-A1F5-17E57EAFB183}"/>
              </a:ext>
            </a:extLst>
          </p:cNvPr>
          <p:cNvSpPr/>
          <p:nvPr/>
        </p:nvSpPr>
        <p:spPr>
          <a:xfrm>
            <a:off x="5729977" y="4848057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b" anchorCtr="0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22C7843-B83F-52A2-FFFE-011EB069FD45}"/>
              </a:ext>
            </a:extLst>
          </p:cNvPr>
          <p:cNvSpPr/>
          <p:nvPr/>
        </p:nvSpPr>
        <p:spPr>
          <a:xfrm>
            <a:off x="6023288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2C2F489-4EAC-6663-7A61-400FAD32C80F}"/>
              </a:ext>
            </a:extLst>
          </p:cNvPr>
          <p:cNvSpPr/>
          <p:nvPr/>
        </p:nvSpPr>
        <p:spPr>
          <a:xfrm>
            <a:off x="6182134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AF5EA6D-300F-BCA6-0FE8-35B1891DACBB}"/>
              </a:ext>
            </a:extLst>
          </p:cNvPr>
          <p:cNvSpPr/>
          <p:nvPr/>
        </p:nvSpPr>
        <p:spPr>
          <a:xfrm>
            <a:off x="6023288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37CD867-D1EC-C3DA-A589-3A7B99D22694}"/>
              </a:ext>
            </a:extLst>
          </p:cNvPr>
          <p:cNvSpPr/>
          <p:nvPr/>
        </p:nvSpPr>
        <p:spPr>
          <a:xfrm>
            <a:off x="7087533" y="2246545"/>
            <a:ext cx="68755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BBD6B00-F3DA-BD52-00B2-DC7D18D0B89D}"/>
              </a:ext>
            </a:extLst>
          </p:cNvPr>
          <p:cNvSpPr/>
          <p:nvPr/>
        </p:nvSpPr>
        <p:spPr>
          <a:xfrm>
            <a:off x="6127535" y="1978382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CAAE017-97F7-AB04-255E-1ED61E7FED84}"/>
              </a:ext>
            </a:extLst>
          </p:cNvPr>
          <p:cNvSpPr/>
          <p:nvPr/>
        </p:nvSpPr>
        <p:spPr>
          <a:xfrm>
            <a:off x="6127535" y="2137352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F5687A1-F600-627D-D4D8-E934E125A078}"/>
              </a:ext>
            </a:extLst>
          </p:cNvPr>
          <p:cNvSpPr/>
          <p:nvPr/>
        </p:nvSpPr>
        <p:spPr>
          <a:xfrm>
            <a:off x="6127535" y="2299723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F839051-A28E-DE2E-7634-A80CE85D423B}"/>
              </a:ext>
            </a:extLst>
          </p:cNvPr>
          <p:cNvSpPr/>
          <p:nvPr/>
        </p:nvSpPr>
        <p:spPr>
          <a:xfrm>
            <a:off x="6127535" y="1344285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A02DAC6-770E-3FE9-6B50-A40224116773}"/>
              </a:ext>
            </a:extLst>
          </p:cNvPr>
          <p:cNvSpPr/>
          <p:nvPr/>
        </p:nvSpPr>
        <p:spPr>
          <a:xfrm>
            <a:off x="6127535" y="1506656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EB1BB57-4B54-24A7-0AB4-08AC20F4CF2C}"/>
              </a:ext>
            </a:extLst>
          </p:cNvPr>
          <p:cNvSpPr/>
          <p:nvPr/>
        </p:nvSpPr>
        <p:spPr>
          <a:xfrm>
            <a:off x="6127535" y="1659894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C27CC24-2B84-3CA6-FA08-94D9D645AC79}"/>
              </a:ext>
            </a:extLst>
          </p:cNvPr>
          <p:cNvSpPr/>
          <p:nvPr/>
        </p:nvSpPr>
        <p:spPr>
          <a:xfrm>
            <a:off x="6127535" y="1822265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6012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FDFDCC0-D486-7723-FA8A-2E1CE9E60DBF}"/>
              </a:ext>
            </a:extLst>
          </p:cNvPr>
          <p:cNvSpPr/>
          <p:nvPr/>
        </p:nvSpPr>
        <p:spPr>
          <a:xfrm>
            <a:off x="6126823" y="3096298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3EEB97C-6E1B-3E9E-F963-7F40D23623BA}"/>
              </a:ext>
            </a:extLst>
          </p:cNvPr>
          <p:cNvSpPr/>
          <p:nvPr/>
        </p:nvSpPr>
        <p:spPr>
          <a:xfrm>
            <a:off x="6126823" y="3255268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F042796-BCD1-F2E0-54ED-3E0B73A0F580}"/>
              </a:ext>
            </a:extLst>
          </p:cNvPr>
          <p:cNvSpPr/>
          <p:nvPr/>
        </p:nvSpPr>
        <p:spPr>
          <a:xfrm>
            <a:off x="6126823" y="3417639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D0DFCC0-D3F8-C9E6-70C1-28F623B257D0}"/>
              </a:ext>
            </a:extLst>
          </p:cNvPr>
          <p:cNvSpPr/>
          <p:nvPr/>
        </p:nvSpPr>
        <p:spPr>
          <a:xfrm>
            <a:off x="6127535" y="2458693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5DD1860-ED5A-70DD-D07A-A2B1F584D56F}"/>
              </a:ext>
            </a:extLst>
          </p:cNvPr>
          <p:cNvSpPr/>
          <p:nvPr/>
        </p:nvSpPr>
        <p:spPr>
          <a:xfrm>
            <a:off x="6127535" y="2621064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C605A20-9439-877A-763C-3F81F919544C}"/>
              </a:ext>
            </a:extLst>
          </p:cNvPr>
          <p:cNvSpPr/>
          <p:nvPr/>
        </p:nvSpPr>
        <p:spPr>
          <a:xfrm>
            <a:off x="6127535" y="2774302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D8B5E01-545D-9EC3-CDFE-7EF37B8158D1}"/>
              </a:ext>
            </a:extLst>
          </p:cNvPr>
          <p:cNvSpPr/>
          <p:nvPr/>
        </p:nvSpPr>
        <p:spPr>
          <a:xfrm>
            <a:off x="6127535" y="2936673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D43F80C-EDC6-8B7B-0A5A-993C26E5A733}"/>
              </a:ext>
            </a:extLst>
          </p:cNvPr>
          <p:cNvSpPr/>
          <p:nvPr/>
        </p:nvSpPr>
        <p:spPr>
          <a:xfrm>
            <a:off x="6126823" y="4211107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FA424E0-8E6E-3FD1-5D94-15AA94F40702}"/>
              </a:ext>
            </a:extLst>
          </p:cNvPr>
          <p:cNvSpPr/>
          <p:nvPr/>
        </p:nvSpPr>
        <p:spPr>
          <a:xfrm>
            <a:off x="6126823" y="4373478"/>
            <a:ext cx="396846" cy="1623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37142B1-42C3-E0A6-689D-22958849B48A}"/>
              </a:ext>
            </a:extLst>
          </p:cNvPr>
          <p:cNvSpPr/>
          <p:nvPr/>
        </p:nvSpPr>
        <p:spPr>
          <a:xfrm>
            <a:off x="6126823" y="3573020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891B57B-10BB-FDAC-6E83-EC30B56E038E}"/>
              </a:ext>
            </a:extLst>
          </p:cNvPr>
          <p:cNvSpPr/>
          <p:nvPr/>
        </p:nvSpPr>
        <p:spPr>
          <a:xfrm>
            <a:off x="6126823" y="3735391"/>
            <a:ext cx="396846" cy="162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B586B52-B59C-F878-0DC4-DAAE08359F4B}"/>
              </a:ext>
            </a:extLst>
          </p:cNvPr>
          <p:cNvSpPr/>
          <p:nvPr/>
        </p:nvSpPr>
        <p:spPr>
          <a:xfrm>
            <a:off x="6126823" y="3888629"/>
            <a:ext cx="396846" cy="162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1DB6129-B92A-7EDE-91DA-5066ACEFAEBF}"/>
              </a:ext>
            </a:extLst>
          </p:cNvPr>
          <p:cNvSpPr/>
          <p:nvPr/>
        </p:nvSpPr>
        <p:spPr>
          <a:xfrm>
            <a:off x="6126823" y="4051000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2895259-D887-CAB1-B48A-9E58C51AA240}"/>
              </a:ext>
            </a:extLst>
          </p:cNvPr>
          <p:cNvSpPr/>
          <p:nvPr/>
        </p:nvSpPr>
        <p:spPr>
          <a:xfrm>
            <a:off x="6126823" y="4532448"/>
            <a:ext cx="396846" cy="1623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C0B58A2-C71C-9727-12A4-B01D42770191}"/>
              </a:ext>
            </a:extLst>
          </p:cNvPr>
          <p:cNvSpPr/>
          <p:nvPr/>
        </p:nvSpPr>
        <p:spPr>
          <a:xfrm>
            <a:off x="6126823" y="4694819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50F53A1-D9E0-00F7-0356-B5038E75E872}"/>
              </a:ext>
            </a:extLst>
          </p:cNvPr>
          <p:cNvSpPr/>
          <p:nvPr/>
        </p:nvSpPr>
        <p:spPr>
          <a:xfrm>
            <a:off x="6126823" y="4848057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5665A40-7FB2-49C3-B2FC-76CAA3C02F7D}"/>
              </a:ext>
            </a:extLst>
          </p:cNvPr>
          <p:cNvSpPr/>
          <p:nvPr/>
        </p:nvSpPr>
        <p:spPr>
          <a:xfrm>
            <a:off x="6603154" y="1975007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C6B06B3-9513-1D2E-88DD-C669AF72834F}"/>
              </a:ext>
            </a:extLst>
          </p:cNvPr>
          <p:cNvSpPr/>
          <p:nvPr/>
        </p:nvSpPr>
        <p:spPr>
          <a:xfrm>
            <a:off x="6596174" y="2154917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C372D0F-B25D-FA58-5BD6-727C684BA842}"/>
              </a:ext>
            </a:extLst>
          </p:cNvPr>
          <p:cNvSpPr/>
          <p:nvPr/>
        </p:nvSpPr>
        <p:spPr>
          <a:xfrm>
            <a:off x="6596174" y="231728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8ED7AD0-60E0-36F9-843B-7A199B004CCA}"/>
              </a:ext>
            </a:extLst>
          </p:cNvPr>
          <p:cNvSpPr/>
          <p:nvPr/>
        </p:nvSpPr>
        <p:spPr>
          <a:xfrm>
            <a:off x="6603154" y="134789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44DCDF3-4CD5-5F83-27A3-849CE0A335DC}"/>
              </a:ext>
            </a:extLst>
          </p:cNvPr>
          <p:cNvSpPr/>
          <p:nvPr/>
        </p:nvSpPr>
        <p:spPr>
          <a:xfrm>
            <a:off x="6603154" y="1503281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D64389D-219C-308B-A3CA-1E1317EF5508}"/>
              </a:ext>
            </a:extLst>
          </p:cNvPr>
          <p:cNvSpPr/>
          <p:nvPr/>
        </p:nvSpPr>
        <p:spPr>
          <a:xfrm>
            <a:off x="6603154" y="1663499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4F3B611-197B-296E-BB86-4EC3A478A73E}"/>
              </a:ext>
            </a:extLst>
          </p:cNvPr>
          <p:cNvSpPr/>
          <p:nvPr/>
        </p:nvSpPr>
        <p:spPr>
          <a:xfrm>
            <a:off x="6603154" y="181540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36263B9-44E8-9FFE-19F9-0CF12F8C4163}"/>
              </a:ext>
            </a:extLst>
          </p:cNvPr>
          <p:cNvSpPr/>
          <p:nvPr/>
        </p:nvSpPr>
        <p:spPr>
          <a:xfrm>
            <a:off x="6596174" y="247625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6" name="Left Brace 185">
            <a:extLst>
              <a:ext uri="{FF2B5EF4-FFF2-40B4-BE49-F238E27FC236}">
                <a16:creationId xmlns:a16="http://schemas.microsoft.com/office/drawing/2014/main" id="{EBFEFDF1-F0B9-D23B-B39E-2C982E69DB2B}"/>
              </a:ext>
            </a:extLst>
          </p:cNvPr>
          <p:cNvSpPr/>
          <p:nvPr/>
        </p:nvSpPr>
        <p:spPr>
          <a:xfrm flipH="1">
            <a:off x="6595953" y="3125259"/>
            <a:ext cx="173437" cy="1731930"/>
          </a:xfrm>
          <a:prstGeom prst="leftBrace">
            <a:avLst>
              <a:gd name="adj1" fmla="val 58324"/>
              <a:gd name="adj2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36C5AB-28CF-962F-2B31-30BA278E15C6}"/>
              </a:ext>
            </a:extLst>
          </p:cNvPr>
          <p:cNvSpPr/>
          <p:nvPr/>
        </p:nvSpPr>
        <p:spPr>
          <a:xfrm>
            <a:off x="5489542" y="1117493"/>
            <a:ext cx="1204377" cy="163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RAM</a:t>
            </a:r>
          </a:p>
        </p:txBody>
      </p:sp>
      <p:sp>
        <p:nvSpPr>
          <p:cNvPr id="188" name="Right Brace 187">
            <a:extLst>
              <a:ext uri="{FF2B5EF4-FFF2-40B4-BE49-F238E27FC236}">
                <a16:creationId xmlns:a16="http://schemas.microsoft.com/office/drawing/2014/main" id="{2B1025FE-EA1B-856A-F68A-FA93253F77F6}"/>
              </a:ext>
            </a:extLst>
          </p:cNvPr>
          <p:cNvSpPr/>
          <p:nvPr/>
        </p:nvSpPr>
        <p:spPr>
          <a:xfrm>
            <a:off x="6913544" y="1344616"/>
            <a:ext cx="226688" cy="773481"/>
          </a:xfrm>
          <a:prstGeom prst="rightBrace">
            <a:avLst>
              <a:gd name="adj1" fmla="val 46433"/>
              <a:gd name="adj2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BDF9554-ADE9-477A-4D02-DA54E7298F71}"/>
              </a:ext>
            </a:extLst>
          </p:cNvPr>
          <p:cNvSpPr txBox="1"/>
          <p:nvPr/>
        </p:nvSpPr>
        <p:spPr>
          <a:xfrm>
            <a:off x="6789462" y="3831314"/>
            <a:ext cx="1283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Heap: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CF553BF-1B85-8F43-CF76-C27B1F6C5044}"/>
              </a:ext>
            </a:extLst>
          </p:cNvPr>
          <p:cNvSpPr txBox="1"/>
          <p:nvPr/>
        </p:nvSpPr>
        <p:spPr>
          <a:xfrm>
            <a:off x="7257713" y="3760391"/>
            <a:ext cx="128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Stores objects and arrays data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9E32D1B-87C7-7E7A-A7DA-9A0B4C806434}"/>
              </a:ext>
            </a:extLst>
          </p:cNvPr>
          <p:cNvSpPr txBox="1"/>
          <p:nvPr/>
        </p:nvSpPr>
        <p:spPr>
          <a:xfrm>
            <a:off x="7250066" y="4258499"/>
            <a:ext cx="1239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(address 6012 is an arbitrary example)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400E4-2BBF-41EB-D7F3-E806979BF63B}"/>
              </a:ext>
            </a:extLst>
          </p:cNvPr>
          <p:cNvSpPr txBox="1"/>
          <p:nvPr/>
        </p:nvSpPr>
        <p:spPr>
          <a:xfrm>
            <a:off x="7140290" y="1559033"/>
            <a:ext cx="14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system pointers</a:t>
            </a:r>
          </a:p>
        </p:txBody>
      </p:sp>
    </p:spTree>
    <p:extLst>
      <p:ext uri="{BB962C8B-B14F-4D97-AF65-F5344CB8AC3E}">
        <p14:creationId xmlns:p14="http://schemas.microsoft.com/office/powerpoint/2010/main" val="16832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>
            <a:extLst>
              <a:ext uri="{FF2B5EF4-FFF2-40B4-BE49-F238E27FC236}">
                <a16:creationId xmlns:a16="http://schemas.microsoft.com/office/drawing/2014/main" id="{F746F774-9704-E569-A3DF-684E26DE0324}"/>
              </a:ext>
            </a:extLst>
          </p:cNvPr>
          <p:cNvSpPr/>
          <p:nvPr/>
        </p:nvSpPr>
        <p:spPr>
          <a:xfrm>
            <a:off x="5730689" y="2137352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b" anchorCtr="0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0F9E08D-1E25-27E7-31D4-DD13CEA31D10}"/>
              </a:ext>
            </a:extLst>
          </p:cNvPr>
          <p:cNvSpPr/>
          <p:nvPr/>
        </p:nvSpPr>
        <p:spPr>
          <a:xfrm>
            <a:off x="5730689" y="1978382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36FBA68-E02B-0C49-C174-4CEC31F4A767}"/>
              </a:ext>
            </a:extLst>
          </p:cNvPr>
          <p:cNvSpPr/>
          <p:nvPr/>
        </p:nvSpPr>
        <p:spPr>
          <a:xfrm>
            <a:off x="5730689" y="1344285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D5615F0-7933-3B48-6656-375046A97048}"/>
              </a:ext>
            </a:extLst>
          </p:cNvPr>
          <p:cNvSpPr/>
          <p:nvPr/>
        </p:nvSpPr>
        <p:spPr>
          <a:xfrm>
            <a:off x="5730689" y="1506656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0F886D4-1881-9F35-980C-4BF6997D7F9D}"/>
              </a:ext>
            </a:extLst>
          </p:cNvPr>
          <p:cNvSpPr/>
          <p:nvPr/>
        </p:nvSpPr>
        <p:spPr>
          <a:xfrm>
            <a:off x="5730689" y="1659894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F33CE2E-81F3-C231-B006-20E604DDAB44}"/>
              </a:ext>
            </a:extLst>
          </p:cNvPr>
          <p:cNvSpPr/>
          <p:nvPr/>
        </p:nvSpPr>
        <p:spPr>
          <a:xfrm>
            <a:off x="5730689" y="1822265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ACFDC9B-6D51-A28F-E100-8FD76A3B35F5}"/>
              </a:ext>
            </a:extLst>
          </p:cNvPr>
          <p:cNvSpPr/>
          <p:nvPr/>
        </p:nvSpPr>
        <p:spPr>
          <a:xfrm>
            <a:off x="5729977" y="3096298"/>
            <a:ext cx="396846" cy="232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BE4D484B-23AC-0E86-F68F-19E70C29DE49}"/>
              </a:ext>
            </a:extLst>
          </p:cNvPr>
          <p:cNvSpPr/>
          <p:nvPr/>
        </p:nvSpPr>
        <p:spPr>
          <a:xfrm>
            <a:off x="5729977" y="311012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818EAD5-5696-6449-B218-3A595515133D}"/>
              </a:ext>
            </a:extLst>
          </p:cNvPr>
          <p:cNvSpPr/>
          <p:nvPr/>
        </p:nvSpPr>
        <p:spPr>
          <a:xfrm>
            <a:off x="5730689" y="2458693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A822A33E-77AC-4AA5-BAC6-820CF2E9F5FC}"/>
              </a:ext>
            </a:extLst>
          </p:cNvPr>
          <p:cNvSpPr/>
          <p:nvPr/>
        </p:nvSpPr>
        <p:spPr>
          <a:xfrm>
            <a:off x="5730689" y="2621064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0B688DC-1928-9755-2B5E-434746371ECF}"/>
              </a:ext>
            </a:extLst>
          </p:cNvPr>
          <p:cNvSpPr/>
          <p:nvPr/>
        </p:nvSpPr>
        <p:spPr>
          <a:xfrm>
            <a:off x="5730689" y="2774302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9362106-84FF-423B-5265-9BDEFA309F97}"/>
              </a:ext>
            </a:extLst>
          </p:cNvPr>
          <p:cNvSpPr/>
          <p:nvPr/>
        </p:nvSpPr>
        <p:spPr>
          <a:xfrm>
            <a:off x="5730689" y="2936673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B0900B0-CFFF-997D-3078-2ECA417858D7}"/>
              </a:ext>
            </a:extLst>
          </p:cNvPr>
          <p:cNvSpPr/>
          <p:nvPr/>
        </p:nvSpPr>
        <p:spPr>
          <a:xfrm>
            <a:off x="5729977" y="406119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42D943C-E029-0627-C19B-0D34D1C9CDCB}"/>
              </a:ext>
            </a:extLst>
          </p:cNvPr>
          <p:cNvSpPr/>
          <p:nvPr/>
        </p:nvSpPr>
        <p:spPr>
          <a:xfrm>
            <a:off x="5729977" y="357302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6C993C6-BE35-1D60-E14A-4A4D186B9874}"/>
              </a:ext>
            </a:extLst>
          </p:cNvPr>
          <p:cNvSpPr/>
          <p:nvPr/>
        </p:nvSpPr>
        <p:spPr>
          <a:xfrm>
            <a:off x="5729977" y="3735391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6012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74FF1EF-DE18-17D0-9F4D-9092025B92E1}"/>
              </a:ext>
            </a:extLst>
          </p:cNvPr>
          <p:cNvSpPr/>
          <p:nvPr/>
        </p:nvSpPr>
        <p:spPr>
          <a:xfrm>
            <a:off x="5729977" y="3888629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659C94CA-5F27-B96A-701F-F8738BBF6C21}"/>
              </a:ext>
            </a:extLst>
          </p:cNvPr>
          <p:cNvSpPr/>
          <p:nvPr/>
        </p:nvSpPr>
        <p:spPr>
          <a:xfrm>
            <a:off x="5729977" y="453244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3DECCF8C-7F30-ACB8-4D87-1E1831C1301C}"/>
              </a:ext>
            </a:extLst>
          </p:cNvPr>
          <p:cNvSpPr/>
          <p:nvPr/>
        </p:nvSpPr>
        <p:spPr>
          <a:xfrm>
            <a:off x="5729977" y="4848057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b" anchorCtr="0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908064" y="1438322"/>
            <a:ext cx="3392237" cy="241476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72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 Creates a 2-words object, and aligns the virtual</a:t>
            </a:r>
          </a:p>
          <a:p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 segment </a:t>
            </a:r>
            <a:r>
              <a:rPr lang="en-US" sz="12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this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with its base address: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push constant 2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call Memory.alloc 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pop pointer 0</a:t>
            </a:r>
          </a:p>
          <a:p>
            <a:endParaRPr lang="en-US" sz="1200" dirty="0">
              <a:latin typeface="Consolas"/>
              <a:ea typeface="宋体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 Initializes the object’s fields to 5 and 7: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push constant 5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pop this 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push constant 7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宋体"/>
              </a:rPr>
              <a:t>pop this 1</a:t>
            </a:r>
          </a:p>
          <a:p>
            <a:pPr>
              <a:spcBef>
                <a:spcPts val="100"/>
              </a:spcBef>
            </a:pPr>
            <a:endParaRPr lang="en-US" sz="1200" dirty="0">
              <a:latin typeface="Consolas"/>
              <a:ea typeface="宋体"/>
            </a:endParaRPr>
          </a:p>
          <a:p>
            <a:pPr>
              <a:spcBef>
                <a:spcPts val="100"/>
              </a:spcBef>
            </a:pPr>
            <a:endParaRPr lang="tr-TR" sz="1200" dirty="0">
              <a:latin typeface="Consolas"/>
              <a:ea typeface="宋体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primer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23288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182134" y="20999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023288" y="5057980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756790" y="4412380"/>
            <a:ext cx="771301" cy="1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BF310CD-8209-D2E6-4DB4-DD6A862FE2F5}"/>
              </a:ext>
            </a:extLst>
          </p:cNvPr>
          <p:cNvSpPr/>
          <p:nvPr/>
        </p:nvSpPr>
        <p:spPr>
          <a:xfrm>
            <a:off x="7087533" y="2246545"/>
            <a:ext cx="687558" cy="25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2ADC066-040A-5E96-3543-AB031B21004F}"/>
              </a:ext>
            </a:extLst>
          </p:cNvPr>
          <p:cNvSpPr/>
          <p:nvPr/>
        </p:nvSpPr>
        <p:spPr>
          <a:xfrm>
            <a:off x="6127535" y="1978382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D9EB057-D970-CB08-E232-CA15B266594C}"/>
              </a:ext>
            </a:extLst>
          </p:cNvPr>
          <p:cNvSpPr/>
          <p:nvPr/>
        </p:nvSpPr>
        <p:spPr>
          <a:xfrm>
            <a:off x="6127535" y="2137352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B4F0923-7FF1-7D72-153A-5289B130EB7E}"/>
              </a:ext>
            </a:extLst>
          </p:cNvPr>
          <p:cNvSpPr/>
          <p:nvPr/>
        </p:nvSpPr>
        <p:spPr>
          <a:xfrm>
            <a:off x="6127535" y="2299723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97B6E9E-4F1D-80A9-9EF6-39167BAA1A5B}"/>
              </a:ext>
            </a:extLst>
          </p:cNvPr>
          <p:cNvSpPr/>
          <p:nvPr/>
        </p:nvSpPr>
        <p:spPr>
          <a:xfrm>
            <a:off x="6127535" y="1344285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4FB74B0-6461-F2E7-1D1C-8EA2A035E137}"/>
              </a:ext>
            </a:extLst>
          </p:cNvPr>
          <p:cNvSpPr/>
          <p:nvPr/>
        </p:nvSpPr>
        <p:spPr>
          <a:xfrm>
            <a:off x="6127535" y="1506656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5D0FC0F-7EB3-B03A-E326-D04BDD8F4E07}"/>
              </a:ext>
            </a:extLst>
          </p:cNvPr>
          <p:cNvSpPr/>
          <p:nvPr/>
        </p:nvSpPr>
        <p:spPr>
          <a:xfrm>
            <a:off x="6127535" y="1659894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DA00FA3-7960-056F-C963-29775787CEA1}"/>
              </a:ext>
            </a:extLst>
          </p:cNvPr>
          <p:cNvSpPr/>
          <p:nvPr/>
        </p:nvSpPr>
        <p:spPr>
          <a:xfrm>
            <a:off x="6127535" y="1822265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6012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B91760F-6DCF-DA51-C802-D8A024496195}"/>
              </a:ext>
            </a:extLst>
          </p:cNvPr>
          <p:cNvSpPr/>
          <p:nvPr/>
        </p:nvSpPr>
        <p:spPr>
          <a:xfrm>
            <a:off x="6126823" y="3096298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D3EDB2B-15C5-AD5B-4C79-F16463329BB1}"/>
              </a:ext>
            </a:extLst>
          </p:cNvPr>
          <p:cNvSpPr/>
          <p:nvPr/>
        </p:nvSpPr>
        <p:spPr>
          <a:xfrm>
            <a:off x="6126823" y="3255268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853A631-1F53-5858-84AA-A2C64D762E8B}"/>
              </a:ext>
            </a:extLst>
          </p:cNvPr>
          <p:cNvSpPr/>
          <p:nvPr/>
        </p:nvSpPr>
        <p:spPr>
          <a:xfrm>
            <a:off x="6126823" y="3417639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A4A1884-B76D-ED42-8C20-A03EFA9C9944}"/>
              </a:ext>
            </a:extLst>
          </p:cNvPr>
          <p:cNvSpPr/>
          <p:nvPr/>
        </p:nvSpPr>
        <p:spPr>
          <a:xfrm>
            <a:off x="6127535" y="2458693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2554F5B-AFCB-B96C-C217-05AB6676E864}"/>
              </a:ext>
            </a:extLst>
          </p:cNvPr>
          <p:cNvSpPr/>
          <p:nvPr/>
        </p:nvSpPr>
        <p:spPr>
          <a:xfrm>
            <a:off x="6127535" y="2621064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F325A08-AB3C-063B-7E73-4A4F6AB88146}"/>
              </a:ext>
            </a:extLst>
          </p:cNvPr>
          <p:cNvSpPr/>
          <p:nvPr/>
        </p:nvSpPr>
        <p:spPr>
          <a:xfrm>
            <a:off x="6127535" y="2774302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E1F034F-FB71-264D-8D34-5C4F8EE4ADA8}"/>
              </a:ext>
            </a:extLst>
          </p:cNvPr>
          <p:cNvSpPr/>
          <p:nvPr/>
        </p:nvSpPr>
        <p:spPr>
          <a:xfrm>
            <a:off x="6127535" y="2936673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618930-A016-2962-3F57-04FA95D172CB}"/>
              </a:ext>
            </a:extLst>
          </p:cNvPr>
          <p:cNvSpPr/>
          <p:nvPr/>
        </p:nvSpPr>
        <p:spPr>
          <a:xfrm>
            <a:off x="6126823" y="4211107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05A9C12-7D4B-3277-168F-0AF40D480801}"/>
              </a:ext>
            </a:extLst>
          </p:cNvPr>
          <p:cNvSpPr/>
          <p:nvPr/>
        </p:nvSpPr>
        <p:spPr>
          <a:xfrm>
            <a:off x="6126823" y="4373478"/>
            <a:ext cx="396846" cy="1623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99B2113-6156-53F0-93EE-88AB32ECBA1D}"/>
              </a:ext>
            </a:extLst>
          </p:cNvPr>
          <p:cNvSpPr/>
          <p:nvPr/>
        </p:nvSpPr>
        <p:spPr>
          <a:xfrm>
            <a:off x="6126823" y="3573020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AC4DEBE-D737-6195-046E-B8D6A8FB8648}"/>
              </a:ext>
            </a:extLst>
          </p:cNvPr>
          <p:cNvSpPr/>
          <p:nvPr/>
        </p:nvSpPr>
        <p:spPr>
          <a:xfrm>
            <a:off x="6126823" y="3735391"/>
            <a:ext cx="396846" cy="162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BF9CCF6-A1F2-5279-CA8C-2CCE0E11AF78}"/>
              </a:ext>
            </a:extLst>
          </p:cNvPr>
          <p:cNvSpPr/>
          <p:nvPr/>
        </p:nvSpPr>
        <p:spPr>
          <a:xfrm>
            <a:off x="6126823" y="3888629"/>
            <a:ext cx="396846" cy="16237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r" defTabSz="914400" rtl="0" eaLnBrk="1" latinLnBrk="0" hangingPunct="1"/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0EC6427-CECD-5764-9C4B-717A3881B60F}"/>
              </a:ext>
            </a:extLst>
          </p:cNvPr>
          <p:cNvSpPr/>
          <p:nvPr/>
        </p:nvSpPr>
        <p:spPr>
          <a:xfrm>
            <a:off x="6126823" y="4051000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703E24DC-FB4D-2CAD-6E6D-F1FCBC113198}"/>
              </a:ext>
            </a:extLst>
          </p:cNvPr>
          <p:cNvSpPr/>
          <p:nvPr/>
        </p:nvSpPr>
        <p:spPr>
          <a:xfrm>
            <a:off x="6126823" y="4532448"/>
            <a:ext cx="396846" cy="1623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61F76CA-FD01-E2BA-AFB5-D0E8EB4C0606}"/>
              </a:ext>
            </a:extLst>
          </p:cNvPr>
          <p:cNvSpPr/>
          <p:nvPr/>
        </p:nvSpPr>
        <p:spPr>
          <a:xfrm>
            <a:off x="6126823" y="4694819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AECDD73-8F0D-B6FA-E58E-317348101963}"/>
              </a:ext>
            </a:extLst>
          </p:cNvPr>
          <p:cNvSpPr/>
          <p:nvPr/>
        </p:nvSpPr>
        <p:spPr>
          <a:xfrm>
            <a:off x="6126823" y="4848057"/>
            <a:ext cx="396846" cy="16237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algn="l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9755823-37C5-6363-9948-5BD16494B2B4}"/>
              </a:ext>
            </a:extLst>
          </p:cNvPr>
          <p:cNvSpPr/>
          <p:nvPr/>
        </p:nvSpPr>
        <p:spPr>
          <a:xfrm>
            <a:off x="6603154" y="1975007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F1C4C58-E7E4-9BDF-8825-EE583D993E48}"/>
              </a:ext>
            </a:extLst>
          </p:cNvPr>
          <p:cNvSpPr/>
          <p:nvPr/>
        </p:nvSpPr>
        <p:spPr>
          <a:xfrm>
            <a:off x="6596174" y="2154917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D5B6CEE-7A01-1EF0-B32D-E84D1AA08EA2}"/>
              </a:ext>
            </a:extLst>
          </p:cNvPr>
          <p:cNvSpPr/>
          <p:nvPr/>
        </p:nvSpPr>
        <p:spPr>
          <a:xfrm>
            <a:off x="6596174" y="231728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5246F405-EC47-51F6-FB85-589BA1216DAC}"/>
              </a:ext>
            </a:extLst>
          </p:cNvPr>
          <p:cNvSpPr/>
          <p:nvPr/>
        </p:nvSpPr>
        <p:spPr>
          <a:xfrm>
            <a:off x="6603154" y="134789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499A438-F92F-B459-4B5F-AC6A3FB2238B}"/>
              </a:ext>
            </a:extLst>
          </p:cNvPr>
          <p:cNvSpPr/>
          <p:nvPr/>
        </p:nvSpPr>
        <p:spPr>
          <a:xfrm>
            <a:off x="6603154" y="1503281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2BB982CA-EFE0-1984-9B36-DF63A928BEA7}"/>
              </a:ext>
            </a:extLst>
          </p:cNvPr>
          <p:cNvSpPr/>
          <p:nvPr/>
        </p:nvSpPr>
        <p:spPr>
          <a:xfrm>
            <a:off x="6603154" y="1663499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D3F7452-7584-AE3B-A50C-1E56E798B178}"/>
              </a:ext>
            </a:extLst>
          </p:cNvPr>
          <p:cNvSpPr/>
          <p:nvPr/>
        </p:nvSpPr>
        <p:spPr>
          <a:xfrm>
            <a:off x="6603154" y="1815400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marL="0" defTabSz="914400" rtl="0" eaLnBrk="1" latinLnBrk="0" hangingPunct="1"/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7D58D6B-C2AA-F57E-35E5-49FF85C9FD88}"/>
              </a:ext>
            </a:extLst>
          </p:cNvPr>
          <p:cNvSpPr/>
          <p:nvPr/>
        </p:nvSpPr>
        <p:spPr>
          <a:xfrm>
            <a:off x="6596174" y="2476258"/>
            <a:ext cx="396846" cy="16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4" name="Left Brace 223">
            <a:extLst>
              <a:ext uri="{FF2B5EF4-FFF2-40B4-BE49-F238E27FC236}">
                <a16:creationId xmlns:a16="http://schemas.microsoft.com/office/drawing/2014/main" id="{F887106E-9A17-98FF-1FD3-25BB6B5647CA}"/>
              </a:ext>
            </a:extLst>
          </p:cNvPr>
          <p:cNvSpPr/>
          <p:nvPr/>
        </p:nvSpPr>
        <p:spPr>
          <a:xfrm flipH="1">
            <a:off x="6595953" y="3125259"/>
            <a:ext cx="173437" cy="1731930"/>
          </a:xfrm>
          <a:prstGeom prst="leftBrace">
            <a:avLst>
              <a:gd name="adj1" fmla="val 58324"/>
              <a:gd name="adj2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EF968A5-F593-E975-FF68-0ABE105A400E}"/>
              </a:ext>
            </a:extLst>
          </p:cNvPr>
          <p:cNvSpPr/>
          <p:nvPr/>
        </p:nvSpPr>
        <p:spPr>
          <a:xfrm>
            <a:off x="5489542" y="1117493"/>
            <a:ext cx="1204377" cy="163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RAM</a:t>
            </a:r>
          </a:p>
        </p:txBody>
      </p:sp>
      <p:sp>
        <p:nvSpPr>
          <p:cNvPr id="141" name="Right Brace 140">
            <a:extLst>
              <a:ext uri="{FF2B5EF4-FFF2-40B4-BE49-F238E27FC236}">
                <a16:creationId xmlns:a16="http://schemas.microsoft.com/office/drawing/2014/main" id="{7D279704-EB43-7893-F6AA-2E23940B111C}"/>
              </a:ext>
            </a:extLst>
          </p:cNvPr>
          <p:cNvSpPr/>
          <p:nvPr/>
        </p:nvSpPr>
        <p:spPr>
          <a:xfrm>
            <a:off x="6913544" y="1344616"/>
            <a:ext cx="226688" cy="773481"/>
          </a:xfrm>
          <a:prstGeom prst="rightBrace">
            <a:avLst>
              <a:gd name="adj1" fmla="val 46433"/>
              <a:gd name="adj2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8FA66C7-E3E6-0C7B-9F8A-5F734F172B99}"/>
              </a:ext>
            </a:extLst>
          </p:cNvPr>
          <p:cNvSpPr txBox="1"/>
          <p:nvPr/>
        </p:nvSpPr>
        <p:spPr>
          <a:xfrm>
            <a:off x="6789462" y="3831314"/>
            <a:ext cx="1283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Heap: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DA0E920-E824-8C6B-8539-5D63D60078AB}"/>
              </a:ext>
            </a:extLst>
          </p:cNvPr>
          <p:cNvSpPr txBox="1"/>
          <p:nvPr/>
        </p:nvSpPr>
        <p:spPr>
          <a:xfrm>
            <a:off x="838200" y="986830"/>
            <a:ext cx="4166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 Create, and initialize, a 2-words object: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452DCD9-5338-96E5-C08F-1F2E9F0C575A}"/>
              </a:ext>
            </a:extLst>
          </p:cNvPr>
          <p:cNvSpPr/>
          <p:nvPr/>
        </p:nvSpPr>
        <p:spPr>
          <a:xfrm>
            <a:off x="763938" y="3902935"/>
            <a:ext cx="4817755" cy="2486451"/>
          </a:xfrm>
          <a:prstGeom prst="wedgeRoundRectCallout">
            <a:avLst>
              <a:gd name="adj1" fmla="val -2551"/>
              <a:gd name="adj2" fmla="val 284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t" anchorCtr="0"/>
          <a:lstStyle/>
          <a:p>
            <a:pPr lvl="0">
              <a:spcBef>
                <a:spcPts val="600"/>
              </a:spcBef>
            </a:pPr>
            <a:r>
              <a:rPr lang="en-US" sz="1200" u="sn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200" u="sng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u="sn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200" u="sng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u="sn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(Reminder: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and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represent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and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).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In the above context, this command sets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to the base address of the newly constructed object.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This setting ensures that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this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segment will be properly aligned with the object’s base address in memory.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And this, in turn, ensures that in the subsequent VM-to-assembly translation, every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this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reference in the VM code will be mapped correctly on the memory addresses (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THIS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+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).</a:t>
            </a:r>
          </a:p>
          <a:p>
            <a:pPr>
              <a:spcBef>
                <a:spcPts val="300"/>
              </a:spcBef>
            </a:pP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E2661-DD46-8CB6-6CD1-75570D639A20}"/>
              </a:ext>
            </a:extLst>
          </p:cNvPr>
          <p:cNvSpPr txBox="1"/>
          <p:nvPr/>
        </p:nvSpPr>
        <p:spPr>
          <a:xfrm>
            <a:off x="7257713" y="3760391"/>
            <a:ext cx="128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Stores objects and arrays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D2C5E-F81E-FFB7-F38E-16CED16FD531}"/>
              </a:ext>
            </a:extLst>
          </p:cNvPr>
          <p:cNvSpPr txBox="1"/>
          <p:nvPr/>
        </p:nvSpPr>
        <p:spPr>
          <a:xfrm>
            <a:off x="7250066" y="4258499"/>
            <a:ext cx="1239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(address 6012 is an arbitrary example)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28EE6A-72B4-8A5A-3052-68751584EDC7}"/>
              </a:ext>
            </a:extLst>
          </p:cNvPr>
          <p:cNvGrpSpPr/>
          <p:nvPr/>
        </p:nvGrpSpPr>
        <p:grpSpPr>
          <a:xfrm>
            <a:off x="5490091" y="5142561"/>
            <a:ext cx="3143343" cy="1354631"/>
            <a:chOff x="5490091" y="5142561"/>
            <a:chExt cx="3143343" cy="1354631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A678595A-7C4A-91C8-0626-EAD479315F35}"/>
                </a:ext>
              </a:extLst>
            </p:cNvPr>
            <p:cNvSpPr/>
            <p:nvPr/>
          </p:nvSpPr>
          <p:spPr>
            <a:xfrm>
              <a:off x="5490091" y="5142561"/>
              <a:ext cx="2755663" cy="826880"/>
            </a:xfrm>
            <a:prstGeom prst="wedgeRoundRectCallout">
              <a:avLst>
                <a:gd name="adj1" fmla="val -68948"/>
                <a:gd name="adj2" fmla="val -1310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Using this technique, we can apply</a:t>
              </a:r>
              <a:b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a method’s code to </a:t>
              </a:r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any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object;</a:t>
              </a:r>
              <a:b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All we need is its base address.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64949-16FE-D836-2803-EE378E8EB1A2}"/>
                </a:ext>
              </a:extLst>
            </p:cNvPr>
            <p:cNvSpPr txBox="1"/>
            <p:nvPr/>
          </p:nvSpPr>
          <p:spPr>
            <a:xfrm>
              <a:off x="5537414" y="5973972"/>
              <a:ext cx="30960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Perhaps the most important “enabling trick” in object-oriented programming.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8B6364-CA41-0569-EEE1-A589AD60CA5F}"/>
              </a:ext>
            </a:extLst>
          </p:cNvPr>
          <p:cNvSpPr txBox="1"/>
          <p:nvPr/>
        </p:nvSpPr>
        <p:spPr>
          <a:xfrm>
            <a:off x="7140290" y="1559033"/>
            <a:ext cx="14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system pointers</a:t>
            </a:r>
          </a:p>
        </p:txBody>
      </p:sp>
    </p:spTree>
    <p:extLst>
      <p:ext uri="{BB962C8B-B14F-4D97-AF65-F5344CB8AC3E}">
        <p14:creationId xmlns:p14="http://schemas.microsoft.com/office/powerpoint/2010/main" val="1894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objects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B1AD257-8E1A-A048-A2E2-3CFEC1A1A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19580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three local variables: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p1,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two objects: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Point.new(2,3);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Point.new(5,7);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0872EB-1A73-2B41-8093-C4E70822CDFB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94" name="Text Box 3">
            <a:extLst>
              <a:ext uri="{FF2B5EF4-FFF2-40B4-BE49-F238E27FC236}">
                <a16:creationId xmlns:a16="http://schemas.microsoft.com/office/drawing/2014/main" id="{228F5A23-4148-CD4A-A88B-339E819EA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305" y="3042523"/>
            <a:ext cx="3069796" cy="171216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Point (API).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algn="just">
              <a:spcBef>
                <a:spcPts val="4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Constructs a point.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ay)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//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 follow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9" name="Rounded Rectangular Callout 88">
            <a:extLst>
              <a:ext uri="{FF2B5EF4-FFF2-40B4-BE49-F238E27FC236}">
                <a16:creationId xmlns:a16="http://schemas.microsoft.com/office/drawing/2014/main" id="{B2025CF5-55B1-5E43-B30D-8B6101320794}"/>
              </a:ext>
            </a:extLst>
          </p:cNvPr>
          <p:cNvSpPr/>
          <p:nvPr/>
        </p:nvSpPr>
        <p:spPr>
          <a:xfrm>
            <a:off x="2934605" y="1711692"/>
            <a:ext cx="1883055" cy="720444"/>
          </a:xfrm>
          <a:prstGeom prst="wedgeRoundRectCallout">
            <a:avLst>
              <a:gd name="adj1" fmla="val -67644"/>
              <a:gd name="adj2" fmla="val 65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r>
              <a:rPr lang="en-US" sz="1200" u="sng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Caller: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Creates two Point objects, and makes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p1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and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p2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refer to them</a:t>
            </a:r>
          </a:p>
        </p:txBody>
      </p:sp>
      <p:sp>
        <p:nvSpPr>
          <p:cNvPr id="96" name="Rounded Rectangular Callout 95">
            <a:extLst>
              <a:ext uri="{FF2B5EF4-FFF2-40B4-BE49-F238E27FC236}">
                <a16:creationId xmlns:a16="http://schemas.microsoft.com/office/drawing/2014/main" id="{14473A98-A7E6-0747-B515-E78DF3EF5E3A}"/>
              </a:ext>
            </a:extLst>
          </p:cNvPr>
          <p:cNvSpPr/>
          <p:nvPr/>
        </p:nvSpPr>
        <p:spPr>
          <a:xfrm>
            <a:off x="3664888" y="2884331"/>
            <a:ext cx="1883055" cy="792157"/>
          </a:xfrm>
          <a:prstGeom prst="wedgeRoundRectCallout">
            <a:avLst>
              <a:gd name="adj1" fmla="val -67644"/>
              <a:gd name="adj2" fmla="val 65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r>
              <a:rPr lang="en-US" sz="1200" u="sng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Callee: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Creates a Point object, and returns its base memory address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386679-4372-3D47-A1A4-4E0C6E409C7D}"/>
              </a:ext>
            </a:extLst>
          </p:cNvPr>
          <p:cNvSpPr txBox="1"/>
          <p:nvPr/>
        </p:nvSpPr>
        <p:spPr>
          <a:xfrm>
            <a:off x="1566367" y="4912883"/>
            <a:ext cx="2576502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300"/>
              </a:spcBef>
            </a:pPr>
            <a:r>
              <a:rPr lang="en-US" b="1" dirty="0">
                <a:latin typeface="Times New Roman"/>
                <a:cs typeface="Times New Roman"/>
              </a:rPr>
              <a:t>Abstraction</a:t>
            </a:r>
          </a:p>
          <a:p>
            <a:pPr lvl="0" algn="ctr">
              <a:spcBef>
                <a:spcPts val="300"/>
              </a:spcBef>
            </a:pPr>
            <a:r>
              <a:rPr lang="en-US" sz="1600" dirty="0">
                <a:latin typeface="Times New Roman"/>
                <a:cs typeface="Times New Roman"/>
              </a:rPr>
              <a:t>(“objects</a:t>
            </a:r>
            <a:r>
              <a:rPr lang="en-US" sz="1600" dirty="0">
                <a:latin typeface="Times New Roman"/>
                <a:cs typeface="Times New Roman"/>
                <a:sym typeface="Wingdings" pitchFamily="2" charset="2"/>
              </a:rPr>
              <a:t>”)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3279D-46F5-F0A4-06D0-8BC790DABE34}"/>
              </a:ext>
            </a:extLst>
          </p:cNvPr>
          <p:cNvSpPr txBox="1"/>
          <p:nvPr/>
        </p:nvSpPr>
        <p:spPr>
          <a:xfrm>
            <a:off x="5878589" y="1169030"/>
            <a:ext cx="294207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Object creation</a:t>
            </a:r>
          </a:p>
          <a:p>
            <a:pPr lvl="0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is typically a 2-stage process: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Declaring an object variable, 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Creating the object and assigning it to the variable</a:t>
            </a:r>
          </a:p>
        </p:txBody>
      </p:sp>
      <p:sp>
        <p:nvSpPr>
          <p:cNvPr id="79" name="Rounded Rectangular Callout 78">
            <a:extLst>
              <a:ext uri="{FF2B5EF4-FFF2-40B4-BE49-F238E27FC236}">
                <a16:creationId xmlns:a16="http://schemas.microsoft.com/office/drawing/2014/main" id="{6210153E-E976-9D95-754D-2F6795CAEB66}"/>
              </a:ext>
            </a:extLst>
          </p:cNvPr>
          <p:cNvSpPr/>
          <p:nvPr/>
        </p:nvSpPr>
        <p:spPr>
          <a:xfrm>
            <a:off x="4011352" y="4528561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7BB7C25-0D62-75B8-9805-2914EE954B49}"/>
              </a:ext>
            </a:extLst>
          </p:cNvPr>
          <p:cNvSpPr txBox="1"/>
          <p:nvPr/>
        </p:nvSpPr>
        <p:spPr>
          <a:xfrm>
            <a:off x="10058400" y="4169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9DD4896-82F8-8C9F-EBB1-25CD45762451}"/>
              </a:ext>
            </a:extLst>
          </p:cNvPr>
          <p:cNvSpPr txBox="1"/>
          <p:nvPr/>
        </p:nvSpPr>
        <p:spPr>
          <a:xfrm>
            <a:off x="5903278" y="2985952"/>
            <a:ext cx="27342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Typically involves: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Caller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Callee (constructor)</a:t>
            </a:r>
          </a:p>
        </p:txBody>
      </p:sp>
      <p:sp>
        <p:nvSpPr>
          <p:cNvPr id="85" name="Rounded Rectangular Callout 84">
            <a:extLst>
              <a:ext uri="{FF2B5EF4-FFF2-40B4-BE49-F238E27FC236}">
                <a16:creationId xmlns:a16="http://schemas.microsoft.com/office/drawing/2014/main" id="{6A2B7FE6-C04B-DD4F-FA28-B6942AB34604}"/>
              </a:ext>
            </a:extLst>
          </p:cNvPr>
          <p:cNvSpPr/>
          <p:nvPr/>
        </p:nvSpPr>
        <p:spPr>
          <a:xfrm>
            <a:off x="2734140" y="127866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</p:spTree>
    <p:extLst>
      <p:ext uri="{BB962C8B-B14F-4D97-AF65-F5344CB8AC3E}">
        <p14:creationId xmlns:p14="http://schemas.microsoft.com/office/powerpoint/2010/main" val="2774328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objects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B1AD257-8E1A-A048-A2E2-3CFEC1A1A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19580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three local variables: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p1,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two objects: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Point.new(2,3);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Point.new(5,7);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0872EB-1A73-2B41-8093-C4E70822CDFB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94" name="Text Box 3">
            <a:extLst>
              <a:ext uri="{FF2B5EF4-FFF2-40B4-BE49-F238E27FC236}">
                <a16:creationId xmlns:a16="http://schemas.microsoft.com/office/drawing/2014/main" id="{228F5A23-4148-CD4A-A88B-339E819EA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305" y="3042523"/>
            <a:ext cx="3069796" cy="171216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Point (API).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algn="just">
              <a:spcBef>
                <a:spcPts val="4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Constructs a point.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ay)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//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 follow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386679-4372-3D47-A1A4-4E0C6E409C7D}"/>
              </a:ext>
            </a:extLst>
          </p:cNvPr>
          <p:cNvSpPr txBox="1"/>
          <p:nvPr/>
        </p:nvSpPr>
        <p:spPr>
          <a:xfrm>
            <a:off x="1566367" y="4912883"/>
            <a:ext cx="2576502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300"/>
              </a:spcBef>
            </a:pPr>
            <a:r>
              <a:rPr lang="en-US" b="1" dirty="0">
                <a:latin typeface="Times New Roman"/>
                <a:cs typeface="Times New Roman"/>
              </a:rPr>
              <a:t>Abstraction</a:t>
            </a:r>
          </a:p>
          <a:p>
            <a:pPr lvl="0" algn="ctr">
              <a:spcBef>
                <a:spcPts val="300"/>
              </a:spcBef>
            </a:pPr>
            <a:r>
              <a:rPr lang="en-US" sz="1600" dirty="0">
                <a:latin typeface="Times New Roman"/>
                <a:cs typeface="Times New Roman"/>
              </a:rPr>
              <a:t>(“objects</a:t>
            </a:r>
            <a:r>
              <a:rPr lang="en-US" sz="1600" dirty="0">
                <a:latin typeface="Times New Roman"/>
                <a:cs typeface="Times New Roman"/>
                <a:sym typeface="Wingdings" pitchFamily="2" charset="2"/>
              </a:rPr>
              <a:t>”)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3279D-46F5-F0A4-06D0-8BC790DABE34}"/>
              </a:ext>
            </a:extLst>
          </p:cNvPr>
          <p:cNvSpPr txBox="1"/>
          <p:nvPr/>
        </p:nvSpPr>
        <p:spPr>
          <a:xfrm>
            <a:off x="923657" y="5688879"/>
            <a:ext cx="959194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Who realizes the object creation abstraction?</a:t>
            </a:r>
            <a:endParaRPr lang="en-US" dirty="0">
              <a:latin typeface="Times New Roman"/>
              <a:cs typeface="Times New Roman"/>
            </a:endParaRPr>
          </a:p>
          <a:p>
            <a:pPr lvl="0"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The code that the compiler generates from the </a:t>
            </a:r>
            <a:r>
              <a:rPr lang="en-US" i="1" dirty="0">
                <a:latin typeface="Times New Roman"/>
                <a:cs typeface="Times New Roman"/>
              </a:rPr>
              <a:t>caller</a:t>
            </a:r>
            <a:r>
              <a:rPr lang="en-US" dirty="0">
                <a:latin typeface="Times New Roman"/>
                <a:cs typeface="Times New Roman"/>
              </a:rPr>
              <a:t> and the </a:t>
            </a:r>
            <a:r>
              <a:rPr lang="en-US" i="1" dirty="0">
                <a:latin typeface="Times New Roman"/>
                <a:cs typeface="Times New Roman"/>
              </a:rPr>
              <a:t>callee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7BB7C25-0D62-75B8-9805-2914EE954B49}"/>
              </a:ext>
            </a:extLst>
          </p:cNvPr>
          <p:cNvSpPr txBox="1"/>
          <p:nvPr/>
        </p:nvSpPr>
        <p:spPr>
          <a:xfrm>
            <a:off x="10058400" y="41209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233968A-182B-DDFE-AD5D-C4CAD6C5811F}"/>
              </a:ext>
            </a:extLst>
          </p:cNvPr>
          <p:cNvSpPr/>
          <p:nvPr/>
        </p:nvSpPr>
        <p:spPr>
          <a:xfrm>
            <a:off x="2934605" y="1711692"/>
            <a:ext cx="1883055" cy="720444"/>
          </a:xfrm>
          <a:prstGeom prst="wedgeRoundRectCallout">
            <a:avLst>
              <a:gd name="adj1" fmla="val -67644"/>
              <a:gd name="adj2" fmla="val 65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r>
              <a:rPr lang="en-US" sz="1200" u="sng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Caller: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Creates two Point objects, and makes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p1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and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p2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refer to them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ECAE715-FE5E-7BC9-22DD-D2BF90D73035}"/>
              </a:ext>
            </a:extLst>
          </p:cNvPr>
          <p:cNvSpPr/>
          <p:nvPr/>
        </p:nvSpPr>
        <p:spPr>
          <a:xfrm>
            <a:off x="3664888" y="2884331"/>
            <a:ext cx="1883055" cy="792157"/>
          </a:xfrm>
          <a:prstGeom prst="wedgeRoundRectCallout">
            <a:avLst>
              <a:gd name="adj1" fmla="val -67644"/>
              <a:gd name="adj2" fmla="val 65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r>
              <a:rPr lang="en-US" sz="1200" u="sng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Callee: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Creates a Point object, and returns its base memory address</a:t>
            </a:r>
          </a:p>
        </p:txBody>
      </p:sp>
      <p:sp>
        <p:nvSpPr>
          <p:cNvPr id="82" name="Rounded Rectangular Callout 81">
            <a:extLst>
              <a:ext uri="{FF2B5EF4-FFF2-40B4-BE49-F238E27FC236}">
                <a16:creationId xmlns:a16="http://schemas.microsoft.com/office/drawing/2014/main" id="{17D7B3BD-A430-7FF6-3072-3FE68686B7B1}"/>
              </a:ext>
            </a:extLst>
          </p:cNvPr>
          <p:cNvSpPr/>
          <p:nvPr/>
        </p:nvSpPr>
        <p:spPr>
          <a:xfrm>
            <a:off x="4011352" y="4528561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83" name="Rounded Rectangular Callout 82">
            <a:extLst>
              <a:ext uri="{FF2B5EF4-FFF2-40B4-BE49-F238E27FC236}">
                <a16:creationId xmlns:a16="http://schemas.microsoft.com/office/drawing/2014/main" id="{0F5125E3-822F-06EF-35F2-459A2A8B9F0D}"/>
              </a:ext>
            </a:extLst>
          </p:cNvPr>
          <p:cNvSpPr/>
          <p:nvPr/>
        </p:nvSpPr>
        <p:spPr>
          <a:xfrm>
            <a:off x="2734140" y="127866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1CB29-BF88-C31E-455C-78F54605C076}"/>
              </a:ext>
            </a:extLst>
          </p:cNvPr>
          <p:cNvSpPr/>
          <p:nvPr/>
        </p:nvSpPr>
        <p:spPr>
          <a:xfrm>
            <a:off x="8608823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A4868EA-9BA5-2E29-80AC-4D9EB1D28422}"/>
              </a:ext>
            </a:extLst>
          </p:cNvPr>
          <p:cNvGrpSpPr/>
          <p:nvPr/>
        </p:nvGrpSpPr>
        <p:grpSpPr>
          <a:xfrm>
            <a:off x="6267197" y="997575"/>
            <a:ext cx="2414850" cy="3892935"/>
            <a:chOff x="5600436" y="1148257"/>
            <a:chExt cx="2414850" cy="389293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694698A-7B0F-F09E-B849-1911EFAE4E9B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E5BC224-7217-53BE-4E0C-1176D27B0A0D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BFE996-70DD-8CD4-94DA-03498F23D185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2772451-BBA3-543F-C864-5FBA7F70E59A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9EBF4A7-A3C8-883A-6335-58D8FD450492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5D44026-1458-308E-F0B3-432761267646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997D2AD-2100-F5FF-0A55-883E2B709095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0A3F53B-D22A-C75A-97C9-2DA9407D45DD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07AE047-1989-732F-CC67-38CBDD6DA45C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258BC09-1598-2F28-0EF6-45AC1C8148C0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04341D-B902-3887-5459-3B8E80057A45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6265E34-2A4C-2CAC-26DF-42024F971B7B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425EEB-A023-AE8F-1D89-84E68C678D3F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9980389-4301-7511-FE44-AC665EA6B48F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5411E3E-8475-AE86-B70F-0AC582B60EF7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B79D6BE-9374-DF8C-482B-74B1009623BE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958521D-4336-E6F8-179F-AD464D672F06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9543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CA41420-BA1A-BC72-5E5D-42E3E1A55A67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6012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6CB3E20-FCEC-7FEE-D204-358230913C3B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E369B0B-AAC2-0473-327A-94525003C6FA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203720D-956E-DBC1-641D-37A47FCA3646}"/>
                </a:ext>
              </a:extLst>
            </p:cNvPr>
            <p:cNvSpPr/>
            <p:nvPr/>
          </p:nvSpPr>
          <p:spPr>
            <a:xfrm>
              <a:off x="6112282" y="313021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6A273EE-BA85-AD9D-1A17-E6F8C7305014}"/>
                </a:ext>
              </a:extLst>
            </p:cNvPr>
            <p:cNvSpPr/>
            <p:nvPr/>
          </p:nvSpPr>
          <p:spPr>
            <a:xfrm>
              <a:off x="6112282" y="33048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9D4CA0F-92BF-B5FB-C99F-D45B3928E810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91404FE-91A2-4966-85CC-D3957CC1E98E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0E5439E-6EE7-B7CB-BAB2-85E5480CE94D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32DAF40-C5EB-6D7C-B3C8-841147911CEB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A51BF86-B393-2780-E308-B191F3F13C2A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ED85488-A018-FCD5-A427-6FA4F50D638F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2C6B507-249E-DE00-89CC-1ADA49AFC3F3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3B26AD6-C026-1CC5-A6F3-98B49785A42A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0FB485D-969F-9E67-078C-BF0F6F6D661B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53E6ABD-2091-6524-D606-B69B07D2C93C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DABA441-07E4-4C24-1280-168C289F7491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42691FE-D257-6487-2893-C646B2704318}"/>
                </a:ext>
              </a:extLst>
            </p:cNvPr>
            <p:cNvSpPr/>
            <p:nvPr/>
          </p:nvSpPr>
          <p:spPr>
            <a:xfrm>
              <a:off x="6112282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DC117ED-776E-01F4-9598-214BAABAAD5A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9543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0325364-4BB7-1F18-F8D4-FC0E31816152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369C03F-1AB6-55D6-0FD2-D51D87F80D9F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6012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59F230E-78E2-0F21-109D-8A97B16D81CD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5A3087E-F38A-24D1-5C60-C19FC35D2776}"/>
                </a:ext>
              </a:extLst>
            </p:cNvPr>
            <p:cNvSpPr/>
            <p:nvPr/>
          </p:nvSpPr>
          <p:spPr>
            <a:xfrm>
              <a:off x="6112282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5368B09-1427-3BF9-782D-D5A4FCC84F2F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0F72660-922A-F6F1-2813-14F08751A0B7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90A5856-892A-A922-06D9-EA61F279BB54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D1110AB-C857-50F4-DB7D-BE548F378882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AF93075-79D2-2308-2EFA-C80BAA587576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1CBB652-DD48-739D-BA22-43A8DF9E892A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C78F6DE-2861-4880-B878-7D2B0E0C868D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F7D400E-52BA-1B76-C502-4BC0527B0857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43E0F2F-26B2-3F31-4A20-9CA20D08E753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0103F4A-6C2C-16C1-B39C-4816FE1A121C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2C3397B-98F7-732B-5E88-370B01EDC324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7CEFDD8-9CA7-C6F5-5BEF-0BE2001941DE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CC3374A-B762-8080-70D0-24C45AA03B63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5643F58-7D71-BEE6-4DDC-22FEDE0A9AD3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1C6693-CC6B-FB4E-D631-9CAF715CBB71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(p1)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D48DCB1-E102-25D7-4101-66A90F7A953F}"/>
                </a:ext>
              </a:extLst>
            </p:cNvPr>
            <p:cNvSpPr/>
            <p:nvPr/>
          </p:nvSpPr>
          <p:spPr>
            <a:xfrm>
              <a:off x="6985458" y="2794711"/>
              <a:ext cx="918897" cy="185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(p2)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F6310B-EA1C-955F-AA7E-2F05BBD6BEB2}"/>
                </a:ext>
              </a:extLst>
            </p:cNvPr>
            <p:cNvSpPr/>
            <p:nvPr/>
          </p:nvSpPr>
          <p:spPr>
            <a:xfrm>
              <a:off x="6985458" y="2971043"/>
              <a:ext cx="821568" cy="155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(d)</a:t>
              </a:r>
            </a:p>
          </p:txBody>
        </p:sp>
        <p:sp>
          <p:nvSpPr>
            <p:cNvPr id="140" name="Left Brace 139">
              <a:extLst>
                <a:ext uri="{FF2B5EF4-FFF2-40B4-BE49-F238E27FC236}">
                  <a16:creationId xmlns:a16="http://schemas.microsoft.com/office/drawing/2014/main" id="{1DC4D3DD-B1BE-24FB-D7CD-FBC91DC5725D}"/>
                </a:ext>
              </a:extLst>
            </p:cNvPr>
            <p:cNvSpPr/>
            <p:nvPr/>
          </p:nvSpPr>
          <p:spPr>
            <a:xfrm>
              <a:off x="6023001" y="3340351"/>
              <a:ext cx="212730" cy="1534192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2DFEBDD-D4AB-2AD9-5608-3D78A5AF9CA5}"/>
                </a:ext>
              </a:extLst>
            </p:cNvPr>
            <p:cNvSpPr/>
            <p:nvPr/>
          </p:nvSpPr>
          <p:spPr>
            <a:xfrm>
              <a:off x="5600436" y="3996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142" name="Left Brace 141">
              <a:extLst>
                <a:ext uri="{FF2B5EF4-FFF2-40B4-BE49-F238E27FC236}">
                  <a16:creationId xmlns:a16="http://schemas.microsoft.com/office/drawing/2014/main" id="{A9B94E32-6734-11C1-87C9-E166230ADF3D}"/>
                </a:ext>
              </a:extLst>
            </p:cNvPr>
            <p:cNvSpPr/>
            <p:nvPr/>
          </p:nvSpPr>
          <p:spPr>
            <a:xfrm>
              <a:off x="6029214" y="2338855"/>
              <a:ext cx="198320" cy="94815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A6627F-C0CB-FD7D-26CE-84D087BF3449}"/>
                </a:ext>
              </a:extLst>
            </p:cNvPr>
            <p:cNvSpPr/>
            <p:nvPr/>
          </p:nvSpPr>
          <p:spPr>
            <a:xfrm>
              <a:off x="5620465" y="270073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4917835-D502-2270-B621-7958C8CA0E88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6750096-AA21-9EB0-4B26-AB7579657825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A92BEFE-5ACD-64BE-A09D-C3EE11BC46CF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CC20F31B-07F9-B2E3-05C3-61B5C839750A}"/>
              </a:ext>
            </a:extLst>
          </p:cNvPr>
          <p:cNvSpPr txBox="1"/>
          <p:nvPr/>
        </p:nvSpPr>
        <p:spPr>
          <a:xfrm>
            <a:off x="7645240" y="3560877"/>
            <a:ext cx="134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6012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9543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arbitrarily-chosen examples)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CBA6A-4CFB-76A4-5E67-C2DA730396F2}"/>
              </a:ext>
            </a:extLst>
          </p:cNvPr>
          <p:cNvSpPr txBox="1"/>
          <p:nvPr/>
        </p:nvSpPr>
        <p:spPr>
          <a:xfrm>
            <a:off x="6105545" y="4973839"/>
            <a:ext cx="2576502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300"/>
              </a:spcBef>
            </a:pPr>
            <a:r>
              <a:rPr lang="en-US" b="1" dirty="0">
                <a:latin typeface="Times New Roman"/>
                <a:cs typeface="Times New Roman"/>
              </a:rPr>
              <a:t>Realization</a:t>
            </a:r>
          </a:p>
          <a:p>
            <a:pPr lvl="0" algn="ctr">
              <a:spcBef>
                <a:spcPts val="300"/>
              </a:spcBef>
            </a:pPr>
            <a:r>
              <a:rPr lang="en-US" sz="1600" dirty="0">
                <a:latin typeface="Times New Roman"/>
                <a:cs typeface="Times New Roman"/>
              </a:rPr>
              <a:t>(managed memory blocks</a:t>
            </a:r>
            <a:r>
              <a:rPr lang="en-US" sz="1600" dirty="0">
                <a:latin typeface="Times New Roman"/>
                <a:cs typeface="Times New Roman"/>
                <a:sym typeface="Wingdings" pitchFamily="2" charset="2"/>
              </a:rPr>
              <a:t>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675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Compiling constructor calls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B1AD257-8E1A-A048-A2E2-3CFEC1A1A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19580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three local variables: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p1,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two objects: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Point.new(2,3);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Point.new(5,7);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0872EB-1A73-2B41-8093-C4E70822CDFB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96E506-A31F-5BF8-E348-849CD0052B3F}"/>
              </a:ext>
            </a:extLst>
          </p:cNvPr>
          <p:cNvGrpSpPr/>
          <p:nvPr/>
        </p:nvGrpSpPr>
        <p:grpSpPr>
          <a:xfrm>
            <a:off x="2908495" y="934545"/>
            <a:ext cx="3505756" cy="3439436"/>
            <a:chOff x="2908495" y="934545"/>
            <a:chExt cx="3505756" cy="3439436"/>
          </a:xfrm>
        </p:grpSpPr>
        <p:sp>
          <p:nvSpPr>
            <p:cNvPr id="14" name="Text Box 3">
              <a:extLst>
                <a:ext uri="{FF2B5EF4-FFF2-40B4-BE49-F238E27FC236}">
                  <a16:creationId xmlns:a16="http://schemas.microsoft.com/office/drawing/2014/main" id="{3AC7FFD3-9B5F-7942-A187-5808433DDC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2245" y="1198240"/>
              <a:ext cx="2169094" cy="31757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72000" rIns="93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lnSpc>
                  <a:spcPct val="50000"/>
                </a:lnSpc>
                <a:spcBef>
                  <a:spcPts val="600"/>
                </a:spcBef>
                <a:defRPr/>
              </a:pPr>
              <a:endParaRPr lang="en-US" sz="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FE85D5-10EB-1341-8EB3-B8301F1A15A9}"/>
                </a:ext>
              </a:extLst>
            </p:cNvPr>
            <p:cNvSpPr txBox="1"/>
            <p:nvPr/>
          </p:nvSpPr>
          <p:spPr>
            <a:xfrm>
              <a:off x="3837749" y="934545"/>
              <a:ext cx="2576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VM code</a:t>
              </a:r>
            </a:p>
          </p:txBody>
        </p:sp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FA4194BC-2C5D-ADB8-8C58-9DBEFE8F583B}"/>
                </a:ext>
              </a:extLst>
            </p:cNvPr>
            <p:cNvSpPr/>
            <p:nvPr/>
          </p:nvSpPr>
          <p:spPr>
            <a:xfrm>
              <a:off x="2908495" y="2427647"/>
              <a:ext cx="964363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</a:t>
              </a:r>
            </a:p>
          </p:txBody>
        </p:sp>
      </p:grpSp>
      <p:sp>
        <p:nvSpPr>
          <p:cNvPr id="81" name="Rounded Rectangular Callout 80">
            <a:extLst>
              <a:ext uri="{FF2B5EF4-FFF2-40B4-BE49-F238E27FC236}">
                <a16:creationId xmlns:a16="http://schemas.microsoft.com/office/drawing/2014/main" id="{F5C25A8D-87B3-619C-CBF3-8A8425F5E789}"/>
              </a:ext>
            </a:extLst>
          </p:cNvPr>
          <p:cNvSpPr/>
          <p:nvPr/>
        </p:nvSpPr>
        <p:spPr>
          <a:xfrm>
            <a:off x="2734140" y="127866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C12942-3133-D715-292B-163CE62F80BB}"/>
              </a:ext>
            </a:extLst>
          </p:cNvPr>
          <p:cNvSpPr/>
          <p:nvPr/>
        </p:nvSpPr>
        <p:spPr>
          <a:xfrm>
            <a:off x="913388" y="1829871"/>
            <a:ext cx="1761563" cy="372228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B96229-1E0F-AA53-F160-B4BD02131A1D}"/>
              </a:ext>
            </a:extLst>
          </p:cNvPr>
          <p:cNvSpPr/>
          <p:nvPr/>
        </p:nvSpPr>
        <p:spPr>
          <a:xfrm>
            <a:off x="8608823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7A8120-6CF6-1B98-D7B6-BD282C6383BB}"/>
              </a:ext>
            </a:extLst>
          </p:cNvPr>
          <p:cNvGrpSpPr/>
          <p:nvPr/>
        </p:nvGrpSpPr>
        <p:grpSpPr>
          <a:xfrm>
            <a:off x="6267197" y="997575"/>
            <a:ext cx="2414850" cy="3892935"/>
            <a:chOff x="5600436" y="1148257"/>
            <a:chExt cx="2414850" cy="389293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3E1FAF0-3B01-A98E-34F5-811F59DE33EE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3B91630-CEA1-5C61-5B9F-C66FCF086AFD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06415D-349D-8DC1-860B-149E3A37B4A1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1E0C5E8-4B03-4620-1E4A-7A73A2B181D4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BC5E6DA-C9FB-7701-51C9-69DF0C744A7C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1B0E26A-8F95-B1B8-4500-2B1BAB182215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8EEE0F9-3304-AB0E-D9E2-9AA72339EAF4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99EA473-6A64-8746-CF1A-0A7174E2659B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2CDC454-AEE1-1167-831B-D794DF817BF8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C9DB6EA-8D6B-C752-8264-56AC6D35E61F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BB2A12D-692A-7070-C789-C7B67C24E1C2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FA4F32B-84B7-8F06-DC7C-1784C6EBF03A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30738E-48D3-156D-96F2-2C7B4A42485A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44D3118-AF61-2BF6-D5DE-A9CED65700CC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678D60B-F0E4-5CE5-C22E-49D28CEF537A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E5EB7D3-A022-6A5F-2952-8CE1CCEBF3FD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3F89398-2C1A-47C5-E7DA-18E124436001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9543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9EC720F-01F4-B543-F100-ED73A93E789A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6012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D59D7A6-4F0D-CF5A-ADA5-A106E4C6BECD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5F455EF-B5EA-4A6D-DC59-61A772256446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E8F3D77-BAEA-E464-7A8F-8DD98D0D4FE9}"/>
                </a:ext>
              </a:extLst>
            </p:cNvPr>
            <p:cNvSpPr/>
            <p:nvPr/>
          </p:nvSpPr>
          <p:spPr>
            <a:xfrm>
              <a:off x="6112282" y="313021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0A00C54-C079-FA81-BF11-C0477931F7CB}"/>
                </a:ext>
              </a:extLst>
            </p:cNvPr>
            <p:cNvSpPr/>
            <p:nvPr/>
          </p:nvSpPr>
          <p:spPr>
            <a:xfrm>
              <a:off x="6112282" y="33048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A5DB0FA-798A-E81C-1B67-C418073202F3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763EB99-86B6-98F5-0D9F-7202FAD4124E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DE95A44-86E8-D91B-5843-E4DB8246AE9F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8926DE3-6384-A9DE-C476-3CE91A04C280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5A8051C-A2DA-7E46-FE61-F5BBB8C5DCD6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83695DA-723D-32D2-6EE8-2722B824EF4D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287D6DF-CAC0-2CF6-C708-CD7B14CA62D1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9CC53B4-A14C-BD5F-A6DF-4CD38443690C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FFAD7D7-F7BC-C6A4-91EE-3DB589EDD788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002FA7-3ECD-A039-9446-E3A18C68F0F6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AF769E-944F-C56D-F531-71CBFCB6490D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4106FE2-12B4-E8B6-1C90-8CCC08FF8F35}"/>
                </a:ext>
              </a:extLst>
            </p:cNvPr>
            <p:cNvSpPr/>
            <p:nvPr/>
          </p:nvSpPr>
          <p:spPr>
            <a:xfrm>
              <a:off x="6112282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781E717-B220-F4E3-8FF7-6B8E0ED5CF04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9543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A38D374-9282-5FF8-81FE-B79CFED0BFF7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A52B77-191E-28E2-BCD2-2D2EA950BEB3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6012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3559046-24BA-A694-73F6-F89287ECBDDA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1884307-851C-B318-0A1D-4106E683560A}"/>
                </a:ext>
              </a:extLst>
            </p:cNvPr>
            <p:cNvSpPr/>
            <p:nvPr/>
          </p:nvSpPr>
          <p:spPr>
            <a:xfrm>
              <a:off x="6112282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622362-C844-ECC7-C4A3-0AF98B76741B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8DD4296-B587-177B-84FA-834EF2608A00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89145C7-EE33-B886-AEF6-7C54825C5826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43C7FAE-B9E3-EA9F-5BD3-E30CB54D6258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DD032DD-3654-A754-EF18-D2E642B678F5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1272621-CB4B-CC9E-2CBC-8B1F334910AF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0354114-ECDC-A026-9FC3-6815E37E82C8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2A0205C-648F-F87F-283A-06AFE665E54C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F7D63BD-6260-81F9-5A6F-BC1FD5E6C2FB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1F6C4C3-D60F-1488-C72E-306384134CA4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F7634AF-5347-52E8-5D32-DE4DEABA19A4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4659366-1DC2-0FE3-F0BC-A6F5A7CCAD56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433EDD-1CB5-9930-F347-3147C4F23FA9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2173C23-33F8-1E3F-E614-9A34C10D9CB6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F2055CA-81B2-7428-5DE3-C8370BF99A10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(p1)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B61A59C-E6EF-04A6-9455-EAE562EBF6CE}"/>
                </a:ext>
              </a:extLst>
            </p:cNvPr>
            <p:cNvSpPr/>
            <p:nvPr/>
          </p:nvSpPr>
          <p:spPr>
            <a:xfrm>
              <a:off x="6985458" y="2794711"/>
              <a:ext cx="918897" cy="185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(p2)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11755B6-8A23-5556-7165-34FEE7F04356}"/>
                </a:ext>
              </a:extLst>
            </p:cNvPr>
            <p:cNvSpPr/>
            <p:nvPr/>
          </p:nvSpPr>
          <p:spPr>
            <a:xfrm>
              <a:off x="6985458" y="2971043"/>
              <a:ext cx="821568" cy="155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(d)</a:t>
              </a:r>
            </a:p>
          </p:txBody>
        </p:sp>
        <p:sp>
          <p:nvSpPr>
            <p:cNvPr id="135" name="Left Brace 134">
              <a:extLst>
                <a:ext uri="{FF2B5EF4-FFF2-40B4-BE49-F238E27FC236}">
                  <a16:creationId xmlns:a16="http://schemas.microsoft.com/office/drawing/2014/main" id="{AC36E921-D553-1510-4C80-196CA445B42B}"/>
                </a:ext>
              </a:extLst>
            </p:cNvPr>
            <p:cNvSpPr/>
            <p:nvPr/>
          </p:nvSpPr>
          <p:spPr>
            <a:xfrm>
              <a:off x="6023001" y="3340351"/>
              <a:ext cx="212730" cy="1534192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7EAABE9-CBEC-BDCA-4A71-795D5F06189D}"/>
                </a:ext>
              </a:extLst>
            </p:cNvPr>
            <p:cNvSpPr/>
            <p:nvPr/>
          </p:nvSpPr>
          <p:spPr>
            <a:xfrm>
              <a:off x="5600436" y="3996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137" name="Left Brace 136">
              <a:extLst>
                <a:ext uri="{FF2B5EF4-FFF2-40B4-BE49-F238E27FC236}">
                  <a16:creationId xmlns:a16="http://schemas.microsoft.com/office/drawing/2014/main" id="{19383571-3813-34E7-75CF-7CFE44A189B8}"/>
                </a:ext>
              </a:extLst>
            </p:cNvPr>
            <p:cNvSpPr/>
            <p:nvPr/>
          </p:nvSpPr>
          <p:spPr>
            <a:xfrm>
              <a:off x="6029214" y="2338855"/>
              <a:ext cx="198320" cy="94815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42DF345-A03B-791C-295F-52AF4D779F70}"/>
                </a:ext>
              </a:extLst>
            </p:cNvPr>
            <p:cNvSpPr/>
            <p:nvPr/>
          </p:nvSpPr>
          <p:spPr>
            <a:xfrm>
              <a:off x="5620465" y="270073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4CB3F0E-A613-4910-C865-91EC81B422FD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4E67E5-A611-E1CB-5E54-D7C6CD908563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B581F4D-FE47-43D9-BEA6-8AF0A187784B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70999C22-BEB3-3D7E-4E41-462DF75EF81F}"/>
              </a:ext>
            </a:extLst>
          </p:cNvPr>
          <p:cNvSpPr txBox="1"/>
          <p:nvPr/>
        </p:nvSpPr>
        <p:spPr>
          <a:xfrm>
            <a:off x="7645240" y="3560877"/>
            <a:ext cx="134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6012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9543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arbitrarily-chosen examples)</a:t>
            </a:r>
          </a:p>
        </p:txBody>
      </p:sp>
    </p:spTree>
    <p:extLst>
      <p:ext uri="{BB962C8B-B14F-4D97-AF65-F5344CB8AC3E}">
        <p14:creationId xmlns:p14="http://schemas.microsoft.com/office/powerpoint/2010/main" val="250866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Compiling constructor calls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B1AD257-8E1A-A048-A2E2-3CFEC1A1A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19580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three local variables: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p1,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two objects: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Point.new(2,3);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Point.new(5,7);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3AC7FFD3-9B5F-7942-A187-5808433DD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2245" y="1198240"/>
            <a:ext cx="2169094" cy="31757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ts val="600"/>
              </a:spcBef>
              <a:defRPr/>
            </a:pP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FE85D5-10EB-1341-8EB3-B8301F1A15A9}"/>
              </a:ext>
            </a:extLst>
          </p:cNvPr>
          <p:cNvSpPr txBox="1"/>
          <p:nvPr/>
        </p:nvSpPr>
        <p:spPr>
          <a:xfrm>
            <a:off x="3837749" y="934545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0872EB-1A73-2B41-8093-C4E70822CDFB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7166322-5F8E-A04B-A45B-8F375FF29C15}"/>
              </a:ext>
            </a:extLst>
          </p:cNvPr>
          <p:cNvSpPr txBox="1"/>
          <p:nvPr/>
        </p:nvSpPr>
        <p:spPr>
          <a:xfrm>
            <a:off x="3968847" y="1226202"/>
            <a:ext cx="2094604" cy="3135002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just">
              <a:spcBef>
                <a:spcPts val="100"/>
              </a:spcBef>
              <a:defRPr/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p1,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compiler builds the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 method’s symbol table.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endParaRPr lang="en-US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A4194BC-2C5D-ADB8-8C58-9DBEFE8F583B}"/>
              </a:ext>
            </a:extLst>
          </p:cNvPr>
          <p:cNvSpPr/>
          <p:nvPr/>
        </p:nvSpPr>
        <p:spPr>
          <a:xfrm>
            <a:off x="2908495" y="2427647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sp>
        <p:nvSpPr>
          <p:cNvPr id="81" name="Rounded Rectangular Callout 80">
            <a:extLst>
              <a:ext uri="{FF2B5EF4-FFF2-40B4-BE49-F238E27FC236}">
                <a16:creationId xmlns:a16="http://schemas.microsoft.com/office/drawing/2014/main" id="{F5C25A8D-87B3-619C-CBF3-8A8425F5E789}"/>
              </a:ext>
            </a:extLst>
          </p:cNvPr>
          <p:cNvSpPr/>
          <p:nvPr/>
        </p:nvSpPr>
        <p:spPr>
          <a:xfrm>
            <a:off x="2734140" y="127866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FF5B5C-C90D-C4B1-48B7-C75E45245030}"/>
              </a:ext>
            </a:extLst>
          </p:cNvPr>
          <p:cNvGraphicFramePr>
            <a:graphicFrameLocks noGrp="1"/>
          </p:cNvGraphicFramePr>
          <p:nvPr/>
        </p:nvGraphicFramePr>
        <p:xfrm>
          <a:off x="848293" y="3204672"/>
          <a:ext cx="1882876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69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565484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C12942-3133-D715-292B-163CE62F80BB}"/>
              </a:ext>
            </a:extLst>
          </p:cNvPr>
          <p:cNvSpPr/>
          <p:nvPr/>
        </p:nvSpPr>
        <p:spPr>
          <a:xfrm>
            <a:off x="913388" y="1829871"/>
            <a:ext cx="1761563" cy="372228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E3132-DDCF-047B-D604-0739D14E4996}"/>
              </a:ext>
            </a:extLst>
          </p:cNvPr>
          <p:cNvSpPr/>
          <p:nvPr/>
        </p:nvSpPr>
        <p:spPr>
          <a:xfrm>
            <a:off x="8608823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34631D-595E-AB20-D865-03D7D8F160E4}"/>
              </a:ext>
            </a:extLst>
          </p:cNvPr>
          <p:cNvGrpSpPr/>
          <p:nvPr/>
        </p:nvGrpSpPr>
        <p:grpSpPr>
          <a:xfrm>
            <a:off x="6267197" y="997575"/>
            <a:ext cx="2414850" cy="3892935"/>
            <a:chOff x="5600436" y="1148257"/>
            <a:chExt cx="2414850" cy="389293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40EC1F6-9D3D-7D3E-EB79-8084BF2BD575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E438574-D927-B834-FE76-292DC2146DB1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3D4E70C-9B64-6457-37C9-3835E80ACAF9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E0B7AB-DBAD-0215-CB5B-F284951CAE4A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533F13C-033F-99D5-FC28-E110605C051E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1379474-6EDF-6D28-0FC8-A7B703B0A38E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4E0DB83-10C0-0516-9C8F-2B8319D1CF0C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7A8A9FE-FD22-5454-F267-EC41A16C1874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888DC6C-4BE7-696C-FD4A-3D9CA10DEDC8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220733-D00E-F303-2A1C-ED2976D03444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616F2C0-F826-EF04-8F3F-C9B3CC99EE33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556773E-B783-6CDD-0EAA-BC62EFC4FFC9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CFA0345-42D1-41BC-B5E9-CEA732D13C4B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24580FF-79CE-E3D7-B2A2-B84292EDD50C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5B6BE0B-5E28-49A1-B6F3-DF80D748B461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1141D59-56E5-838A-E83C-A3F560ED542B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AF46918-4F26-B520-F406-1332F44123F0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9543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D416566-8B4D-2496-3C75-EB72E4C5F633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6012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FE37815-3477-1AF2-6401-4933A1A9CB70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3B25EE-ED36-70EF-B6BE-1E7FC298F209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B11B544-065A-E3BA-B4F7-FA09F970AD01}"/>
                </a:ext>
              </a:extLst>
            </p:cNvPr>
            <p:cNvSpPr/>
            <p:nvPr/>
          </p:nvSpPr>
          <p:spPr>
            <a:xfrm>
              <a:off x="6112282" y="313021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BAE1B41-4EE5-6092-0F08-D31DDACBC9EB}"/>
                </a:ext>
              </a:extLst>
            </p:cNvPr>
            <p:cNvSpPr/>
            <p:nvPr/>
          </p:nvSpPr>
          <p:spPr>
            <a:xfrm>
              <a:off x="6112282" y="33048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9DE5A53-78C7-3052-7BE1-1DEBD9101580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B8B3EBF-05EE-FD68-660F-B51BAD9EB2E2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D0AEAAA-6AC1-2DEB-2BD1-AE6FD282CC17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5B89704-99A0-180A-6C31-05A300CE394F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F59679D-D7C6-BE25-5CC2-10D3296F8F94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D8CEBFE-D497-1200-B5C4-7BD7E6E59444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93A48A0-2081-6088-3915-1552DCC1489A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670B476-8F56-CEA1-5040-0EFD973CF6A0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FD2AA89-FF8D-206E-A77B-A29D5EC0AD52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CB796C0-7D7D-3D53-2764-6F1EF35631B2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63BF085-22E9-2C9F-6BFF-92CF570B9B1A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635FA07-34DD-F546-05D1-A5A74E26B189}"/>
                </a:ext>
              </a:extLst>
            </p:cNvPr>
            <p:cNvSpPr/>
            <p:nvPr/>
          </p:nvSpPr>
          <p:spPr>
            <a:xfrm>
              <a:off x="6112282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5785AF-FDF1-DCB8-9C8C-248D6A54B6F9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9543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9221498-EE96-66FF-7DED-E5CBA3045925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008E3C8-878B-0EBC-26E1-CFF6424B589C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6012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D040BF9-ABCE-E64D-6E16-E62F008BEE5F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0EC6587-0E99-09BD-309F-35683992841B}"/>
                </a:ext>
              </a:extLst>
            </p:cNvPr>
            <p:cNvSpPr/>
            <p:nvPr/>
          </p:nvSpPr>
          <p:spPr>
            <a:xfrm>
              <a:off x="6112282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E2406DB-DF96-8A0A-9425-A8EADFC3C58E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85194B0-9DCD-7B70-1309-AED2817462C2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11C987A-934A-7E64-640B-0A5AAF7F66F8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CDBDDBB-5B17-1313-FCEA-019ACB3031CA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C558649-0E77-FB8F-F22B-21CBD12DC468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34E14FA-6971-646E-D8CE-1FC18E3D4547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DAA2245-C429-C3F2-BC33-1607E9551BAC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91B22AA-EF79-6F1F-D507-2294BE6A8243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70DF7C1-9FB1-CCCC-CF50-F2EF88A8BE09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C8FA396-97C5-276F-4201-3989134217DC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5751D56-9B01-BF7C-BF10-B554A90C3D58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C26677A-CDED-4056-661C-BC7406F13599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63DC869-D0F2-14AA-0161-557C2A20D2D6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5BEA4A7-D263-FB6A-AA14-1C5DD3998B8F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6E769DC-BB6D-EF51-79CB-742D9652B12C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(p1)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D04C4B9-8A4D-B7D0-5224-08482BAB0EF8}"/>
                </a:ext>
              </a:extLst>
            </p:cNvPr>
            <p:cNvSpPr/>
            <p:nvPr/>
          </p:nvSpPr>
          <p:spPr>
            <a:xfrm>
              <a:off x="6985458" y="2794711"/>
              <a:ext cx="918897" cy="185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(p2)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65A04DF-1852-4874-459A-A0D44241506F}"/>
                </a:ext>
              </a:extLst>
            </p:cNvPr>
            <p:cNvSpPr/>
            <p:nvPr/>
          </p:nvSpPr>
          <p:spPr>
            <a:xfrm>
              <a:off x="6985458" y="2971043"/>
              <a:ext cx="821568" cy="155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(d)</a:t>
              </a:r>
            </a:p>
          </p:txBody>
        </p:sp>
        <p:sp>
          <p:nvSpPr>
            <p:cNvPr id="136" name="Left Brace 135">
              <a:extLst>
                <a:ext uri="{FF2B5EF4-FFF2-40B4-BE49-F238E27FC236}">
                  <a16:creationId xmlns:a16="http://schemas.microsoft.com/office/drawing/2014/main" id="{F6B47AEA-04A8-FA0E-0695-2C6E2C3A4674}"/>
                </a:ext>
              </a:extLst>
            </p:cNvPr>
            <p:cNvSpPr/>
            <p:nvPr/>
          </p:nvSpPr>
          <p:spPr>
            <a:xfrm>
              <a:off x="6023001" y="3340351"/>
              <a:ext cx="212730" cy="1534192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F975DE8-E634-BB6B-255B-3ADE98B084A6}"/>
                </a:ext>
              </a:extLst>
            </p:cNvPr>
            <p:cNvSpPr/>
            <p:nvPr/>
          </p:nvSpPr>
          <p:spPr>
            <a:xfrm>
              <a:off x="5600436" y="3996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138" name="Left Brace 137">
              <a:extLst>
                <a:ext uri="{FF2B5EF4-FFF2-40B4-BE49-F238E27FC236}">
                  <a16:creationId xmlns:a16="http://schemas.microsoft.com/office/drawing/2014/main" id="{5A4EB1C3-D4D1-8179-7154-AEDB9E58E4FA}"/>
                </a:ext>
              </a:extLst>
            </p:cNvPr>
            <p:cNvSpPr/>
            <p:nvPr/>
          </p:nvSpPr>
          <p:spPr>
            <a:xfrm>
              <a:off x="6029214" y="2338855"/>
              <a:ext cx="198320" cy="94815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6DA9136-B9CD-D792-0EE9-EDCB7CB18968}"/>
                </a:ext>
              </a:extLst>
            </p:cNvPr>
            <p:cNvSpPr/>
            <p:nvPr/>
          </p:nvSpPr>
          <p:spPr>
            <a:xfrm>
              <a:off x="5620465" y="270073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FB0D4F9-9FE5-C7B1-69E1-02E028B679D9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ACCE277-4384-33D9-5E5B-9214857B5A4D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9E2217D-D2EA-E46B-AFB0-2A42C35B1870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BEB981B5-7968-180A-32D6-D973FBB4A2F5}"/>
              </a:ext>
            </a:extLst>
          </p:cNvPr>
          <p:cNvSpPr txBox="1"/>
          <p:nvPr/>
        </p:nvSpPr>
        <p:spPr>
          <a:xfrm>
            <a:off x="7645240" y="3560877"/>
            <a:ext cx="134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6012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9543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arbitrarily-chosen examples)</a:t>
            </a:r>
          </a:p>
        </p:txBody>
      </p:sp>
    </p:spTree>
    <p:extLst>
      <p:ext uri="{BB962C8B-B14F-4D97-AF65-F5344CB8AC3E}">
        <p14:creationId xmlns:p14="http://schemas.microsoft.com/office/powerpoint/2010/main" val="1264958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Compiling constructor calls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B1AD257-8E1A-A048-A2E2-3CFEC1A1A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19580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three local variables: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p1,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two objects: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Point.new(2,3);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Point.new(5,7);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3AC7FFD3-9B5F-7942-A187-5808433DD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2245" y="1198240"/>
            <a:ext cx="2169094" cy="31757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ts val="600"/>
              </a:spcBef>
              <a:defRPr/>
            </a:pP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FE85D5-10EB-1341-8EB3-B8301F1A15A9}"/>
              </a:ext>
            </a:extLst>
          </p:cNvPr>
          <p:cNvSpPr txBox="1"/>
          <p:nvPr/>
        </p:nvSpPr>
        <p:spPr>
          <a:xfrm>
            <a:off x="3837749" y="934545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0872EB-1A73-2B41-8093-C4E70822CDFB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7166322-5F8E-A04B-A45B-8F375FF29C15}"/>
              </a:ext>
            </a:extLst>
          </p:cNvPr>
          <p:cNvSpPr txBox="1"/>
          <p:nvPr/>
        </p:nvSpPr>
        <p:spPr>
          <a:xfrm>
            <a:off x="3968847" y="1226202"/>
            <a:ext cx="2094604" cy="3135002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just">
              <a:spcBef>
                <a:spcPts val="100"/>
              </a:spcBef>
              <a:defRPr/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p1,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compiler builds the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 method’s symbol table.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Point.new(2,3);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constant 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constant 3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Point.new 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local 0</a:t>
            </a:r>
          </a:p>
          <a:p>
            <a:pPr algn="just">
              <a:spcBef>
                <a:spcPts val="400"/>
              </a:spcBef>
              <a:defRPr/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Point.new(5,7);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constant 5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constant 7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Point.new 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local 1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endParaRPr lang="en-US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F8E09527-DC80-7B41-ACA3-55327F8B8844}"/>
              </a:ext>
            </a:extLst>
          </p:cNvPr>
          <p:cNvSpPr/>
          <p:nvPr/>
        </p:nvSpPr>
        <p:spPr>
          <a:xfrm>
            <a:off x="977558" y="2555777"/>
            <a:ext cx="1761563" cy="372228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A4194BC-2C5D-ADB8-8C58-9DBEFE8F583B}"/>
              </a:ext>
            </a:extLst>
          </p:cNvPr>
          <p:cNvSpPr/>
          <p:nvPr/>
        </p:nvSpPr>
        <p:spPr>
          <a:xfrm>
            <a:off x="2908495" y="2427647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BD0EA17-5B0D-EE7E-408C-A71F30159F08}"/>
              </a:ext>
            </a:extLst>
          </p:cNvPr>
          <p:cNvSpPr txBox="1"/>
          <p:nvPr/>
        </p:nvSpPr>
        <p:spPr>
          <a:xfrm>
            <a:off x="905129" y="5937877"/>
            <a:ext cx="708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T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he heavy lifting will be done by the compiled constructor code (next).</a:t>
            </a:r>
          </a:p>
        </p:txBody>
      </p:sp>
      <p:sp>
        <p:nvSpPr>
          <p:cNvPr id="78" name="Rounded Rectangular Callout 77">
            <a:extLst>
              <a:ext uri="{FF2B5EF4-FFF2-40B4-BE49-F238E27FC236}">
                <a16:creationId xmlns:a16="http://schemas.microsoft.com/office/drawing/2014/main" id="{DC969CD3-8611-7F51-F5E9-5B6AABFFF319}"/>
              </a:ext>
            </a:extLst>
          </p:cNvPr>
          <p:cNvSpPr/>
          <p:nvPr/>
        </p:nvSpPr>
        <p:spPr>
          <a:xfrm>
            <a:off x="783172" y="4275447"/>
            <a:ext cx="7265893" cy="1745428"/>
          </a:xfrm>
          <a:prstGeom prst="wedgeRoundRectCallout">
            <a:avLst>
              <a:gd name="adj1" fmla="val -2551"/>
              <a:gd name="adj2" fmla="val 284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source code calls a constructor,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which is a subroutine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, for its effect.</a:t>
            </a:r>
          </a:p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caller’s expectations from the constructor: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Create, initialize, and return (the base address of) a new object.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If we trust this expected behavior abstractly, there’s nothing special here;</a:t>
            </a:r>
          </a:p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compiler simply calls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compileLet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routine, which generates the VM code.</a:t>
            </a:r>
          </a:p>
        </p:txBody>
      </p:sp>
      <p:sp>
        <p:nvSpPr>
          <p:cNvPr id="81" name="Rounded Rectangular Callout 80">
            <a:extLst>
              <a:ext uri="{FF2B5EF4-FFF2-40B4-BE49-F238E27FC236}">
                <a16:creationId xmlns:a16="http://schemas.microsoft.com/office/drawing/2014/main" id="{F5C25A8D-87B3-619C-CBF3-8A8425F5E789}"/>
              </a:ext>
            </a:extLst>
          </p:cNvPr>
          <p:cNvSpPr/>
          <p:nvPr/>
        </p:nvSpPr>
        <p:spPr>
          <a:xfrm>
            <a:off x="2734140" y="127866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FF5B5C-C90D-C4B1-48B7-C75E45245030}"/>
              </a:ext>
            </a:extLst>
          </p:cNvPr>
          <p:cNvGraphicFramePr>
            <a:graphicFrameLocks noGrp="1"/>
          </p:cNvGraphicFramePr>
          <p:nvPr/>
        </p:nvGraphicFramePr>
        <p:xfrm>
          <a:off x="848293" y="3204672"/>
          <a:ext cx="1882876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69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565484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145" name="Rectangle 144">
            <a:extLst>
              <a:ext uri="{FF2B5EF4-FFF2-40B4-BE49-F238E27FC236}">
                <a16:creationId xmlns:a16="http://schemas.microsoft.com/office/drawing/2014/main" id="{F96B5271-A47A-8FE9-4DE8-3B52C3CEA32E}"/>
              </a:ext>
            </a:extLst>
          </p:cNvPr>
          <p:cNvSpPr/>
          <p:nvPr/>
        </p:nvSpPr>
        <p:spPr>
          <a:xfrm>
            <a:off x="8608823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24164BC-AC9C-7B9B-D485-D78FC4A4F946}"/>
              </a:ext>
            </a:extLst>
          </p:cNvPr>
          <p:cNvGrpSpPr/>
          <p:nvPr/>
        </p:nvGrpSpPr>
        <p:grpSpPr>
          <a:xfrm>
            <a:off x="6267197" y="997575"/>
            <a:ext cx="2414850" cy="3892935"/>
            <a:chOff x="5600436" y="1148257"/>
            <a:chExt cx="2414850" cy="3892935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EACBCF9-7F0B-FC34-C59F-2AE11D39B1A0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0782DE6-D8F4-0E27-D027-4A84E0DEE71A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450747A-3619-EC39-B256-C45EDF7F0481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9BD6176-AFAD-EA01-790D-D3942A121EF2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F7F08BA-B042-CAA5-6D5D-BCD0E30C4CD6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4DE0170-5736-8F93-799F-1537AB6FCC9D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F732351-24BC-3E81-156F-B5F9E9CF5869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448FC47-705D-D8FF-1848-885F4DC50E1A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42DE718-5D8C-F0D6-EDE7-499BEA55809E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C866A32-0902-086A-A785-3168B56E32BB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2E0008A-8265-635C-F5B2-973A56370F88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4876404-BCAA-A865-F2EC-A329A8A6261D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C851212-4641-538A-443E-FC1F60F7AFEA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2472A5-57BD-8CA0-CFA1-681630861024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B6FD435-52AB-5ED7-0D61-308A743DA262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07BBFC9-8941-AABE-DEB7-69157B61ECD4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2A988B6-05E8-F1FF-1E5E-C3E2BEB8D2AD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9543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8A0BC8E-92C3-20C2-7395-65B1EB20A45A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6012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6B1B3E0-3CDA-4E7A-40D8-12081C688BF3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6AD144A-F4CC-7C63-B5F6-D6F276351941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A09A2FA-72FD-7444-7CB9-992AA9C349D6}"/>
                </a:ext>
              </a:extLst>
            </p:cNvPr>
            <p:cNvSpPr/>
            <p:nvPr/>
          </p:nvSpPr>
          <p:spPr>
            <a:xfrm>
              <a:off x="6112282" y="313021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B44CB84-2C0B-B6D5-BD9D-476A757718FB}"/>
                </a:ext>
              </a:extLst>
            </p:cNvPr>
            <p:cNvSpPr/>
            <p:nvPr/>
          </p:nvSpPr>
          <p:spPr>
            <a:xfrm>
              <a:off x="6112282" y="33048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8D4333F-E6EE-F422-8EDD-9F54A02EE7B9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D71084C-B325-A2BB-5AF6-6437989D37B1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35C0703-B630-4D0A-C077-5D44EAE64B4F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5B9ACF9-7B67-A131-7092-133B37012CEE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A9C2548-D604-5E8A-232C-42084478C535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D956D56-071D-72EB-ADC8-72A1A2B46934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023DDC4-E170-49AB-2DA3-E3E46802A5C6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72AE801-E40F-CD26-3068-1F6F8E58D1C0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452F122-5824-5773-97B4-4BAF897459EC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38CADE6-EE1B-529D-45F4-E6969DBF3015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027D485-8162-7AD7-3668-97ABC3B2D442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F5DA80D-4452-29EE-9888-67F6EE83ED6B}"/>
                </a:ext>
              </a:extLst>
            </p:cNvPr>
            <p:cNvSpPr/>
            <p:nvPr/>
          </p:nvSpPr>
          <p:spPr>
            <a:xfrm>
              <a:off x="6112282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7A1E5A9-F30C-DF28-E63D-E4E0252CF2E3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9543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0E4A116-BEBA-3EB9-9E19-C5E18BBBA76F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5F34239-4D76-40A2-892E-FD696C4ED950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6012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6F07570-780D-4BA1-EE91-34CB63B36204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CA5C707-5B04-1478-1706-A00068365799}"/>
                </a:ext>
              </a:extLst>
            </p:cNvPr>
            <p:cNvSpPr/>
            <p:nvPr/>
          </p:nvSpPr>
          <p:spPr>
            <a:xfrm>
              <a:off x="6112282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B492EEF-42EC-84F5-1FC0-0EFA12949572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06FEC8D6-2C51-C9AD-B6B3-F7F15B40CA13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6ADF0EB-81F5-BF8A-363D-3C38454AEDB2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C01B7E7-6278-61D3-1A93-F5C09529AB98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A3850A5-BB4A-FA46-F906-471AA0720831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133119C-3866-4F75-CC63-7A6897F6D90D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8A241FE-5CA2-75EC-224E-19FA61BBBF8A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866203C-049F-A4AD-2DB3-3DA7D8B7C5F5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970440E-A451-DC62-F946-1B1530BAEBEB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0FA324A-9586-52F7-5F8F-68AD4D715196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FB1257F0-8F58-CBED-61C0-2E21518E2B75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B79FFA7-13D6-8A32-1C28-59DE80B80578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F727104-22AC-4514-C4D6-CA032D44B513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9C255C5-AF69-CACB-01E2-E75B98779EF1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1729148-918F-BB9D-A403-62454B7C1B3F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(p1)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B95CBC59-E717-F1E0-8CEC-D97CCEE0B66D}"/>
                </a:ext>
              </a:extLst>
            </p:cNvPr>
            <p:cNvSpPr/>
            <p:nvPr/>
          </p:nvSpPr>
          <p:spPr>
            <a:xfrm>
              <a:off x="6985458" y="2794711"/>
              <a:ext cx="918897" cy="185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(p2)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29F218A-1CAF-5DFA-6111-AAAA80E8D5C7}"/>
                </a:ext>
              </a:extLst>
            </p:cNvPr>
            <p:cNvSpPr/>
            <p:nvPr/>
          </p:nvSpPr>
          <p:spPr>
            <a:xfrm>
              <a:off x="6985458" y="2971043"/>
              <a:ext cx="821568" cy="155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(d)</a:t>
              </a:r>
            </a:p>
          </p:txBody>
        </p:sp>
        <p:sp>
          <p:nvSpPr>
            <p:cNvPr id="204" name="Left Brace 203">
              <a:extLst>
                <a:ext uri="{FF2B5EF4-FFF2-40B4-BE49-F238E27FC236}">
                  <a16:creationId xmlns:a16="http://schemas.microsoft.com/office/drawing/2014/main" id="{4E1109C1-4BA7-BB2F-7FCE-78BB86B816B1}"/>
                </a:ext>
              </a:extLst>
            </p:cNvPr>
            <p:cNvSpPr/>
            <p:nvPr/>
          </p:nvSpPr>
          <p:spPr>
            <a:xfrm>
              <a:off x="6023001" y="3340351"/>
              <a:ext cx="212730" cy="1534192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4FA3334-F33A-22DA-8D9D-B012EF21C39B}"/>
                </a:ext>
              </a:extLst>
            </p:cNvPr>
            <p:cNvSpPr/>
            <p:nvPr/>
          </p:nvSpPr>
          <p:spPr>
            <a:xfrm>
              <a:off x="5600436" y="3996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206" name="Left Brace 205">
              <a:extLst>
                <a:ext uri="{FF2B5EF4-FFF2-40B4-BE49-F238E27FC236}">
                  <a16:creationId xmlns:a16="http://schemas.microsoft.com/office/drawing/2014/main" id="{B9FC1456-1975-5168-5724-836409BC389D}"/>
                </a:ext>
              </a:extLst>
            </p:cNvPr>
            <p:cNvSpPr/>
            <p:nvPr/>
          </p:nvSpPr>
          <p:spPr>
            <a:xfrm>
              <a:off x="6029214" y="2338855"/>
              <a:ext cx="198320" cy="94815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F5B745A-A96B-4C38-EC3F-953CAC92BDDA}"/>
                </a:ext>
              </a:extLst>
            </p:cNvPr>
            <p:cNvSpPr/>
            <p:nvPr/>
          </p:nvSpPr>
          <p:spPr>
            <a:xfrm>
              <a:off x="5620465" y="270073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8ECAD2A-C9A5-7F47-AC40-7FE5D49414AA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7DDE366-1996-AA89-AA43-D93652BB9A0F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B3165C0-44F7-0D5E-6A0C-C0D80DBBF1A4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0728B111-371B-32E0-6F9D-48E06281A9A1}"/>
              </a:ext>
            </a:extLst>
          </p:cNvPr>
          <p:cNvSpPr txBox="1"/>
          <p:nvPr/>
        </p:nvSpPr>
        <p:spPr>
          <a:xfrm>
            <a:off x="7645240" y="3560877"/>
            <a:ext cx="134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6012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9543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arbitrarily-chosen examples)</a:t>
            </a:r>
          </a:p>
        </p:txBody>
      </p:sp>
    </p:spTree>
    <p:extLst>
      <p:ext uri="{BB962C8B-B14F-4D97-AF65-F5344CB8AC3E}">
        <p14:creationId xmlns:p14="http://schemas.microsoft.com/office/powerpoint/2010/main" val="423316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" y="900042"/>
            <a:ext cx="7498835" cy="3498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38416" y="2590541"/>
            <a:ext cx="1554253" cy="105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44227" y="4034491"/>
            <a:ext cx="1554253" cy="105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311"/>
          <a:stretch/>
        </p:blipFill>
        <p:spPr>
          <a:xfrm>
            <a:off x="4614595" y="2374518"/>
            <a:ext cx="1056484" cy="1029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5660" y="2541833"/>
            <a:ext cx="801497" cy="493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28997" y="2248438"/>
            <a:ext cx="801497" cy="493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3820C9-C504-01F4-9157-F9B4FB3CFC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77" r="20213"/>
          <a:stretch/>
        </p:blipFill>
        <p:spPr>
          <a:xfrm>
            <a:off x="3314740" y="3509308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8074446" cy="577278"/>
          </a:xfrm>
        </p:spPr>
        <p:txBody>
          <a:bodyPr>
            <a:normAutofit/>
          </a:bodyPr>
          <a:lstStyle/>
          <a:p>
            <a:r>
              <a:rPr lang="en-US" dirty="0"/>
              <a:t>Compiling constructors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D20986-A1B2-4E48-8B93-5D3AAB79AC22}"/>
              </a:ext>
            </a:extLst>
          </p:cNvPr>
          <p:cNvGrpSpPr/>
          <p:nvPr/>
        </p:nvGrpSpPr>
        <p:grpSpPr>
          <a:xfrm>
            <a:off x="628864" y="935077"/>
            <a:ext cx="2137588" cy="1324960"/>
            <a:chOff x="287113" y="928455"/>
            <a:chExt cx="2137588" cy="1324960"/>
          </a:xfrm>
        </p:grpSpPr>
        <p:sp>
          <p:nvSpPr>
            <p:cNvPr id="88" name="Text Box 3">
              <a:extLst>
                <a:ext uri="{FF2B5EF4-FFF2-40B4-BE49-F238E27FC236}">
                  <a16:creationId xmlns:a16="http://schemas.microsoft.com/office/drawing/2014/main" id="{C1C98A42-674F-D940-A2E2-73965E97A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38" y="1178582"/>
              <a:ext cx="1806595" cy="10748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0" bIns="108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 Can appear in any class:</a:t>
              </a:r>
              <a:endParaRPr lang="en-US" sz="1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Point.new(2,3);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092649F-1D17-B444-B1D9-E6D7A0F1A6D2}"/>
                </a:ext>
              </a:extLst>
            </p:cNvPr>
            <p:cNvSpPr txBox="1"/>
            <p:nvPr/>
          </p:nvSpPr>
          <p:spPr>
            <a:xfrm>
              <a:off x="287113" y="928455"/>
              <a:ext cx="2137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100" dirty="0">
                  <a:latin typeface="Times New Roman"/>
                  <a:cs typeface="Times New Roman"/>
                </a:rPr>
                <a:t>High-level code</a:t>
              </a:r>
            </a:p>
          </p:txBody>
        </p:sp>
      </p:grpSp>
      <p:sp>
        <p:nvSpPr>
          <p:cNvPr id="90" name="Text Box 3">
            <a:extLst>
              <a:ext uri="{FF2B5EF4-FFF2-40B4-BE49-F238E27FC236}">
                <a16:creationId xmlns:a16="http://schemas.microsoft.com/office/drawing/2014/main" id="{EA5FB2A9-4389-774D-BAC1-16F213269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336" y="1971859"/>
            <a:ext cx="3024599" cy="249579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36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just">
              <a:spcAft>
                <a:spcPts val="10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Constructs a new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ax;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ay;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5D390D0-D5A5-2E33-165A-1D873851043C}"/>
              </a:ext>
            </a:extLst>
          </p:cNvPr>
          <p:cNvSpPr/>
          <p:nvPr/>
        </p:nvSpPr>
        <p:spPr>
          <a:xfrm>
            <a:off x="3699698" y="2611587"/>
            <a:ext cx="3024599" cy="472277"/>
          </a:xfrm>
          <a:prstGeom prst="wedgeRoundRectCallout">
            <a:avLst>
              <a:gd name="adj1" fmla="val -62885"/>
              <a:gd name="adj2" fmla="val 52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Expected to create a Point object, initialize its fields, and return its base memory address.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8326F1C-3AA6-642B-8F5A-852AC290374F}"/>
              </a:ext>
            </a:extLst>
          </p:cNvPr>
          <p:cNvSpPr/>
          <p:nvPr/>
        </p:nvSpPr>
        <p:spPr>
          <a:xfrm>
            <a:off x="1846380" y="1490213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ED9DA3A-6F41-8BD2-C135-2FDDE3D4C4E0}"/>
              </a:ext>
            </a:extLst>
          </p:cNvPr>
          <p:cNvSpPr/>
          <p:nvPr/>
        </p:nvSpPr>
        <p:spPr>
          <a:xfrm>
            <a:off x="3657062" y="4248719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</p:spTree>
    <p:extLst>
      <p:ext uri="{BB962C8B-B14F-4D97-AF65-F5344CB8AC3E}">
        <p14:creationId xmlns:p14="http://schemas.microsoft.com/office/powerpoint/2010/main" val="3711409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8074446" cy="577278"/>
          </a:xfrm>
        </p:spPr>
        <p:txBody>
          <a:bodyPr>
            <a:normAutofit/>
          </a:bodyPr>
          <a:lstStyle/>
          <a:p>
            <a:r>
              <a:rPr lang="en-US" dirty="0"/>
              <a:t>Compiling constructors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D20986-A1B2-4E48-8B93-5D3AAB79AC22}"/>
              </a:ext>
            </a:extLst>
          </p:cNvPr>
          <p:cNvGrpSpPr/>
          <p:nvPr/>
        </p:nvGrpSpPr>
        <p:grpSpPr>
          <a:xfrm>
            <a:off x="628864" y="935077"/>
            <a:ext cx="2137588" cy="1324960"/>
            <a:chOff x="287113" y="928455"/>
            <a:chExt cx="2137588" cy="1324960"/>
          </a:xfrm>
        </p:grpSpPr>
        <p:sp>
          <p:nvSpPr>
            <p:cNvPr id="88" name="Text Box 3">
              <a:extLst>
                <a:ext uri="{FF2B5EF4-FFF2-40B4-BE49-F238E27FC236}">
                  <a16:creationId xmlns:a16="http://schemas.microsoft.com/office/drawing/2014/main" id="{C1C98A42-674F-D940-A2E2-73965E97A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38" y="1178582"/>
              <a:ext cx="1806595" cy="10748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0" bIns="108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 Can appear in any class:</a:t>
              </a:r>
              <a:endParaRPr lang="en-US" sz="1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Point.new(2,3);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092649F-1D17-B444-B1D9-E6D7A0F1A6D2}"/>
                </a:ext>
              </a:extLst>
            </p:cNvPr>
            <p:cNvSpPr txBox="1"/>
            <p:nvPr/>
          </p:nvSpPr>
          <p:spPr>
            <a:xfrm>
              <a:off x="287113" y="928455"/>
              <a:ext cx="2137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100" dirty="0">
                  <a:latin typeface="Times New Roman"/>
                  <a:cs typeface="Times New Roman"/>
                </a:rPr>
                <a:t>High-level code</a:t>
              </a:r>
            </a:p>
          </p:txBody>
        </p:sp>
      </p:grpSp>
      <p:sp>
        <p:nvSpPr>
          <p:cNvPr id="90" name="Text Box 3">
            <a:extLst>
              <a:ext uri="{FF2B5EF4-FFF2-40B4-BE49-F238E27FC236}">
                <a16:creationId xmlns:a16="http://schemas.microsoft.com/office/drawing/2014/main" id="{EA5FB2A9-4389-774D-BAC1-16F213269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336" y="1971859"/>
            <a:ext cx="3024599" cy="249579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36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just">
              <a:spcAft>
                <a:spcPts val="10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Constructs a new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ax;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ay;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1C98782-9DCC-CD4C-9381-E3EA7F9AEC70}"/>
              </a:ext>
            </a:extLst>
          </p:cNvPr>
          <p:cNvSpPr/>
          <p:nvPr/>
        </p:nvSpPr>
        <p:spPr>
          <a:xfrm>
            <a:off x="3849090" y="3413538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17E53-095F-5067-E8BB-3801C78B3B24}"/>
              </a:ext>
            </a:extLst>
          </p:cNvPr>
          <p:cNvSpPr txBox="1"/>
          <p:nvPr/>
        </p:nvSpPr>
        <p:spPr>
          <a:xfrm>
            <a:off x="4866221" y="1719500"/>
            <a:ext cx="397844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432FBBA-C00D-C48C-6F0D-66287E45CFD2}"/>
              </a:ext>
            </a:extLst>
          </p:cNvPr>
          <p:cNvSpPr/>
          <p:nvPr/>
        </p:nvSpPr>
        <p:spPr>
          <a:xfrm>
            <a:off x="1846380" y="1490213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32AE526E-C0EE-5810-EE96-C7516D37D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352" y="1971858"/>
            <a:ext cx="3605094" cy="33481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100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8142F2-F712-9728-2D92-55BA7E112B25}"/>
              </a:ext>
            </a:extLst>
          </p:cNvPr>
          <p:cNvSpPr/>
          <p:nvPr/>
        </p:nvSpPr>
        <p:spPr>
          <a:xfrm>
            <a:off x="1164022" y="2005803"/>
            <a:ext cx="1761563" cy="931488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ED14C8B-D1E6-19BB-05FD-F15C3172DFE8}"/>
              </a:ext>
            </a:extLst>
          </p:cNvPr>
          <p:cNvSpPr/>
          <p:nvPr/>
        </p:nvSpPr>
        <p:spPr>
          <a:xfrm>
            <a:off x="3657062" y="4248719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</p:spTree>
    <p:extLst>
      <p:ext uri="{BB962C8B-B14F-4D97-AF65-F5344CB8AC3E}">
        <p14:creationId xmlns:p14="http://schemas.microsoft.com/office/powerpoint/2010/main" val="47873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8074446" cy="577278"/>
          </a:xfrm>
        </p:spPr>
        <p:txBody>
          <a:bodyPr>
            <a:normAutofit/>
          </a:bodyPr>
          <a:lstStyle/>
          <a:p>
            <a:r>
              <a:rPr lang="en-US" dirty="0"/>
              <a:t>Compiling constructors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D20986-A1B2-4E48-8B93-5D3AAB79AC22}"/>
              </a:ext>
            </a:extLst>
          </p:cNvPr>
          <p:cNvGrpSpPr/>
          <p:nvPr/>
        </p:nvGrpSpPr>
        <p:grpSpPr>
          <a:xfrm>
            <a:off x="628864" y="935077"/>
            <a:ext cx="2137588" cy="1324960"/>
            <a:chOff x="287113" y="928455"/>
            <a:chExt cx="2137588" cy="1324960"/>
          </a:xfrm>
        </p:grpSpPr>
        <p:sp>
          <p:nvSpPr>
            <p:cNvPr id="88" name="Text Box 3">
              <a:extLst>
                <a:ext uri="{FF2B5EF4-FFF2-40B4-BE49-F238E27FC236}">
                  <a16:creationId xmlns:a16="http://schemas.microsoft.com/office/drawing/2014/main" id="{C1C98A42-674F-D940-A2E2-73965E97A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38" y="1178582"/>
              <a:ext cx="1806595" cy="10748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0" bIns="108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 Can appear in any class:</a:t>
              </a:r>
              <a:endParaRPr lang="en-US" sz="1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Point.new(2,3);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092649F-1D17-B444-B1D9-E6D7A0F1A6D2}"/>
                </a:ext>
              </a:extLst>
            </p:cNvPr>
            <p:cNvSpPr txBox="1"/>
            <p:nvPr/>
          </p:nvSpPr>
          <p:spPr>
            <a:xfrm>
              <a:off x="287113" y="928455"/>
              <a:ext cx="2137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100" dirty="0">
                  <a:latin typeface="Times New Roman"/>
                  <a:cs typeface="Times New Roman"/>
                </a:rPr>
                <a:t>High-level code</a:t>
              </a:r>
            </a:p>
          </p:txBody>
        </p:sp>
      </p:grpSp>
      <p:sp>
        <p:nvSpPr>
          <p:cNvPr id="90" name="Text Box 3">
            <a:extLst>
              <a:ext uri="{FF2B5EF4-FFF2-40B4-BE49-F238E27FC236}">
                <a16:creationId xmlns:a16="http://schemas.microsoft.com/office/drawing/2014/main" id="{EA5FB2A9-4389-774D-BAC1-16F213269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336" y="1971859"/>
            <a:ext cx="3024599" cy="249579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36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just">
              <a:spcAft>
                <a:spcPts val="10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Constructs a new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ax;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ay;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1C98782-9DCC-CD4C-9381-E3EA7F9AEC70}"/>
              </a:ext>
            </a:extLst>
          </p:cNvPr>
          <p:cNvSpPr/>
          <p:nvPr/>
        </p:nvSpPr>
        <p:spPr>
          <a:xfrm>
            <a:off x="3849090" y="3413538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17E53-095F-5067-E8BB-3801C78B3B24}"/>
              </a:ext>
            </a:extLst>
          </p:cNvPr>
          <p:cNvSpPr txBox="1"/>
          <p:nvPr/>
        </p:nvSpPr>
        <p:spPr>
          <a:xfrm>
            <a:off x="4866221" y="1719500"/>
            <a:ext cx="397844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6A8063-1FC2-4DC6-917D-F9E38F7131FA}"/>
              </a:ext>
            </a:extLst>
          </p:cNvPr>
          <p:cNvSpPr/>
          <p:nvPr/>
        </p:nvSpPr>
        <p:spPr>
          <a:xfrm>
            <a:off x="82875" y="4833475"/>
            <a:ext cx="1065343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class-level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8220F6-CE2F-AB96-0B53-726B8A81825F}"/>
              </a:ext>
            </a:extLst>
          </p:cNvPr>
          <p:cNvGraphicFramePr>
            <a:graphicFrameLocks noGrp="1"/>
          </p:cNvGraphicFramePr>
          <p:nvPr/>
        </p:nvGraphicFramePr>
        <p:xfrm>
          <a:off x="1235083" y="4525870"/>
          <a:ext cx="2177304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590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409205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07162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263347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432FBBA-C00D-C48C-6F0D-66287E45CFD2}"/>
              </a:ext>
            </a:extLst>
          </p:cNvPr>
          <p:cNvSpPr/>
          <p:nvPr/>
        </p:nvSpPr>
        <p:spPr>
          <a:xfrm>
            <a:off x="1846380" y="1490213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32AE526E-C0EE-5810-EE96-C7516D37D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352" y="1971858"/>
            <a:ext cx="3605094" cy="33481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  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  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//// the compiler builds the class-level symbol table.</a:t>
            </a:r>
          </a:p>
          <a:p>
            <a:pPr>
              <a:spcBef>
                <a:spcPts val="600"/>
              </a:spcBef>
              <a:defRPr/>
            </a:pPr>
            <a:endParaRPr lang="en-US" sz="1100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0A334F6-A534-A5CE-9D04-9C1D43D49DD2}"/>
              </a:ext>
            </a:extLst>
          </p:cNvPr>
          <p:cNvSpPr/>
          <p:nvPr/>
        </p:nvSpPr>
        <p:spPr>
          <a:xfrm>
            <a:off x="3657062" y="4248719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28A7636-5D1E-4D26-E2A5-9D43C73C8884}"/>
              </a:ext>
            </a:extLst>
          </p:cNvPr>
          <p:cNvSpPr/>
          <p:nvPr/>
        </p:nvSpPr>
        <p:spPr>
          <a:xfrm>
            <a:off x="1164022" y="2005803"/>
            <a:ext cx="1761563" cy="931488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223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8074446" cy="577278"/>
          </a:xfrm>
        </p:spPr>
        <p:txBody>
          <a:bodyPr>
            <a:normAutofit/>
          </a:bodyPr>
          <a:lstStyle/>
          <a:p>
            <a:r>
              <a:rPr lang="en-US" dirty="0"/>
              <a:t>Compiling constructors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D20986-A1B2-4E48-8B93-5D3AAB79AC22}"/>
              </a:ext>
            </a:extLst>
          </p:cNvPr>
          <p:cNvGrpSpPr/>
          <p:nvPr/>
        </p:nvGrpSpPr>
        <p:grpSpPr>
          <a:xfrm>
            <a:off x="628864" y="935077"/>
            <a:ext cx="2137588" cy="1324960"/>
            <a:chOff x="287113" y="928455"/>
            <a:chExt cx="2137588" cy="1324960"/>
          </a:xfrm>
        </p:grpSpPr>
        <p:sp>
          <p:nvSpPr>
            <p:cNvPr id="88" name="Text Box 3">
              <a:extLst>
                <a:ext uri="{FF2B5EF4-FFF2-40B4-BE49-F238E27FC236}">
                  <a16:creationId xmlns:a16="http://schemas.microsoft.com/office/drawing/2014/main" id="{C1C98A42-674F-D940-A2E2-73965E97A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38" y="1178582"/>
              <a:ext cx="1806595" cy="10748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0" bIns="108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 Can appear in any class:</a:t>
              </a:r>
              <a:endParaRPr lang="en-US" sz="1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Point.new(2,3);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092649F-1D17-B444-B1D9-E6D7A0F1A6D2}"/>
                </a:ext>
              </a:extLst>
            </p:cNvPr>
            <p:cNvSpPr txBox="1"/>
            <p:nvPr/>
          </p:nvSpPr>
          <p:spPr>
            <a:xfrm>
              <a:off x="287113" y="928455"/>
              <a:ext cx="2137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100" dirty="0">
                  <a:latin typeface="Times New Roman"/>
                  <a:cs typeface="Times New Roman"/>
                </a:rPr>
                <a:t>High-level code</a:t>
              </a:r>
            </a:p>
          </p:txBody>
        </p:sp>
      </p:grpSp>
      <p:sp>
        <p:nvSpPr>
          <p:cNvPr id="90" name="Text Box 3">
            <a:extLst>
              <a:ext uri="{FF2B5EF4-FFF2-40B4-BE49-F238E27FC236}">
                <a16:creationId xmlns:a16="http://schemas.microsoft.com/office/drawing/2014/main" id="{EA5FB2A9-4389-774D-BAC1-16F213269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336" y="1971859"/>
            <a:ext cx="3024599" cy="249579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36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just">
              <a:spcAft>
                <a:spcPts val="10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Constructs a new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ax;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ay;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1C98782-9DCC-CD4C-9381-E3EA7F9AEC70}"/>
              </a:ext>
            </a:extLst>
          </p:cNvPr>
          <p:cNvSpPr/>
          <p:nvPr/>
        </p:nvSpPr>
        <p:spPr>
          <a:xfrm>
            <a:off x="3849090" y="3413538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17E53-095F-5067-E8BB-3801C78B3B24}"/>
              </a:ext>
            </a:extLst>
          </p:cNvPr>
          <p:cNvSpPr txBox="1"/>
          <p:nvPr/>
        </p:nvSpPr>
        <p:spPr>
          <a:xfrm>
            <a:off x="4866221" y="1719500"/>
            <a:ext cx="397844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6A8063-1FC2-4DC6-917D-F9E38F7131FA}"/>
              </a:ext>
            </a:extLst>
          </p:cNvPr>
          <p:cNvSpPr/>
          <p:nvPr/>
        </p:nvSpPr>
        <p:spPr>
          <a:xfrm>
            <a:off x="82875" y="4833475"/>
            <a:ext cx="1065343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class-level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8220F6-CE2F-AB96-0B53-726B8A81825F}"/>
              </a:ext>
            </a:extLst>
          </p:cNvPr>
          <p:cNvGraphicFramePr>
            <a:graphicFrameLocks noGrp="1"/>
          </p:cNvGraphicFramePr>
          <p:nvPr/>
        </p:nvGraphicFramePr>
        <p:xfrm>
          <a:off x="1235083" y="4525870"/>
          <a:ext cx="2177304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590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409205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07162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263347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432FBBA-C00D-C48C-6F0D-66287E45CFD2}"/>
              </a:ext>
            </a:extLst>
          </p:cNvPr>
          <p:cNvSpPr/>
          <p:nvPr/>
        </p:nvSpPr>
        <p:spPr>
          <a:xfrm>
            <a:off x="1846380" y="1490213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32AE526E-C0EE-5810-EE96-C7516D37D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352" y="1971858"/>
            <a:ext cx="3605094" cy="33481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  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  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//// the compiler builds the class-level symbol table.</a:t>
            </a:r>
          </a:p>
          <a:p>
            <a:pPr>
              <a:spcBef>
                <a:spcPts val="600"/>
              </a:spcBef>
              <a:defRPr/>
            </a:pPr>
            <a:r>
              <a:rPr lang="en-US" sz="105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ay);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The compiler builds the constructor’s symbol table,</a:t>
            </a:r>
          </a:p>
          <a:p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adds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ax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and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ay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to it, and handles all the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var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statements,</a:t>
            </a:r>
          </a:p>
          <a:p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of which there are none in this constructor.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0A334F6-A534-A5CE-9D04-9C1D43D49DD2}"/>
              </a:ext>
            </a:extLst>
          </p:cNvPr>
          <p:cNvSpPr/>
          <p:nvPr/>
        </p:nvSpPr>
        <p:spPr>
          <a:xfrm>
            <a:off x="3657062" y="4248719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818D10-A35E-AB55-BDB9-61D61813D9AE}"/>
              </a:ext>
            </a:extLst>
          </p:cNvPr>
          <p:cNvSpPr/>
          <p:nvPr/>
        </p:nvSpPr>
        <p:spPr>
          <a:xfrm>
            <a:off x="1269980" y="2924917"/>
            <a:ext cx="2767173" cy="433088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8074446" cy="577278"/>
          </a:xfrm>
        </p:spPr>
        <p:txBody>
          <a:bodyPr>
            <a:normAutofit/>
          </a:bodyPr>
          <a:lstStyle/>
          <a:p>
            <a:r>
              <a:rPr lang="en-US" dirty="0"/>
              <a:t>Compiling constructors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D20986-A1B2-4E48-8B93-5D3AAB79AC22}"/>
              </a:ext>
            </a:extLst>
          </p:cNvPr>
          <p:cNvGrpSpPr/>
          <p:nvPr/>
        </p:nvGrpSpPr>
        <p:grpSpPr>
          <a:xfrm>
            <a:off x="628864" y="935077"/>
            <a:ext cx="2137588" cy="1324960"/>
            <a:chOff x="287113" y="928455"/>
            <a:chExt cx="2137588" cy="1324960"/>
          </a:xfrm>
        </p:grpSpPr>
        <p:sp>
          <p:nvSpPr>
            <p:cNvPr id="88" name="Text Box 3">
              <a:extLst>
                <a:ext uri="{FF2B5EF4-FFF2-40B4-BE49-F238E27FC236}">
                  <a16:creationId xmlns:a16="http://schemas.microsoft.com/office/drawing/2014/main" id="{C1C98A42-674F-D940-A2E2-73965E97A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38" y="1178582"/>
              <a:ext cx="1806595" cy="10748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0" bIns="108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 Can appear in any class:</a:t>
              </a:r>
              <a:endParaRPr lang="en-US" sz="1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Point.new(2,3);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092649F-1D17-B444-B1D9-E6D7A0F1A6D2}"/>
                </a:ext>
              </a:extLst>
            </p:cNvPr>
            <p:cNvSpPr txBox="1"/>
            <p:nvPr/>
          </p:nvSpPr>
          <p:spPr>
            <a:xfrm>
              <a:off x="287113" y="928455"/>
              <a:ext cx="2137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100" dirty="0">
                  <a:latin typeface="Times New Roman"/>
                  <a:cs typeface="Times New Roman"/>
                </a:rPr>
                <a:t>High-level code</a:t>
              </a:r>
            </a:p>
          </p:txBody>
        </p:sp>
      </p:grpSp>
      <p:sp>
        <p:nvSpPr>
          <p:cNvPr id="90" name="Text Box 3">
            <a:extLst>
              <a:ext uri="{FF2B5EF4-FFF2-40B4-BE49-F238E27FC236}">
                <a16:creationId xmlns:a16="http://schemas.microsoft.com/office/drawing/2014/main" id="{EA5FB2A9-4389-774D-BAC1-16F213269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336" y="1971859"/>
            <a:ext cx="3024599" cy="249579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36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just">
              <a:spcAft>
                <a:spcPts val="10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Constructs a new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ax;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ay;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1C98782-9DCC-CD4C-9381-E3EA7F9AEC70}"/>
              </a:ext>
            </a:extLst>
          </p:cNvPr>
          <p:cNvSpPr/>
          <p:nvPr/>
        </p:nvSpPr>
        <p:spPr>
          <a:xfrm>
            <a:off x="3849090" y="3413538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17E53-095F-5067-E8BB-3801C78B3B24}"/>
              </a:ext>
            </a:extLst>
          </p:cNvPr>
          <p:cNvSpPr txBox="1"/>
          <p:nvPr/>
        </p:nvSpPr>
        <p:spPr>
          <a:xfrm>
            <a:off x="4866221" y="1719500"/>
            <a:ext cx="397844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6A8063-1FC2-4DC6-917D-F9E38F7131FA}"/>
              </a:ext>
            </a:extLst>
          </p:cNvPr>
          <p:cNvSpPr/>
          <p:nvPr/>
        </p:nvSpPr>
        <p:spPr>
          <a:xfrm>
            <a:off x="82875" y="4833475"/>
            <a:ext cx="1065343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class-level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8220F6-CE2F-AB96-0B53-726B8A81825F}"/>
              </a:ext>
            </a:extLst>
          </p:cNvPr>
          <p:cNvGraphicFramePr>
            <a:graphicFrameLocks noGrp="1"/>
          </p:cNvGraphicFramePr>
          <p:nvPr/>
        </p:nvGraphicFramePr>
        <p:xfrm>
          <a:off x="1235083" y="4525870"/>
          <a:ext cx="2177304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590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409205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07162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263347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B98750F-8E3E-1A96-CAA3-76961843320B}"/>
              </a:ext>
            </a:extLst>
          </p:cNvPr>
          <p:cNvSpPr/>
          <p:nvPr/>
        </p:nvSpPr>
        <p:spPr>
          <a:xfrm>
            <a:off x="-47796" y="5685323"/>
            <a:ext cx="1195054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constructor-level symbol table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46B6477-545E-68AB-4490-2B1402BDB5AD}"/>
              </a:ext>
            </a:extLst>
          </p:cNvPr>
          <p:cNvGraphicFramePr>
            <a:graphicFrameLocks noGrp="1"/>
          </p:cNvGraphicFramePr>
          <p:nvPr/>
        </p:nvGraphicFramePr>
        <p:xfrm>
          <a:off x="1235083" y="5515730"/>
          <a:ext cx="1635979" cy="59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053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462116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424832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277978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432FBBA-C00D-C48C-6F0D-66287E45CFD2}"/>
              </a:ext>
            </a:extLst>
          </p:cNvPr>
          <p:cNvSpPr/>
          <p:nvPr/>
        </p:nvSpPr>
        <p:spPr>
          <a:xfrm>
            <a:off x="1846380" y="1490213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7D234A0-13E7-EEE5-E0FC-32CFB9964AC9}"/>
              </a:ext>
            </a:extLst>
          </p:cNvPr>
          <p:cNvSpPr/>
          <p:nvPr/>
        </p:nvSpPr>
        <p:spPr>
          <a:xfrm>
            <a:off x="4053908" y="5414613"/>
            <a:ext cx="4706702" cy="1028360"/>
          </a:xfrm>
          <a:prstGeom prst="wedgeRoundRectCallout">
            <a:avLst>
              <a:gd name="adj1" fmla="val -2551"/>
              <a:gd name="adj2" fmla="val 284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 lvl="0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executed, the generated constructor’s code will construct an object of the right size, align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object’s base address, and return the base address to the caller.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32AE526E-C0EE-5810-EE96-C7516D37D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352" y="1971858"/>
            <a:ext cx="3605094" cy="33481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  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  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//// the compiler builds the class-level symbol table.</a:t>
            </a:r>
          </a:p>
          <a:p>
            <a:pPr>
              <a:spcBef>
                <a:spcPts val="600"/>
              </a:spcBef>
              <a:defRPr/>
            </a:pPr>
            <a:r>
              <a:rPr lang="en-US" sz="105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ay);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The compiler builds the constructor’s symbol table,</a:t>
            </a:r>
          </a:p>
          <a:p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adds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ax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and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ay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to it, and handles all the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var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statements,</a:t>
            </a:r>
          </a:p>
          <a:p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of which there are none in this constructor.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Next, the compiler generates the commands: </a:t>
            </a:r>
          </a:p>
          <a:p>
            <a:pPr>
              <a:spcBef>
                <a:spcPts val="600"/>
              </a:spcBef>
            </a:pP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function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Point.new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0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100"/>
              </a:spcBef>
            </a:pP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 push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constant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2</a:t>
            </a:r>
            <a:endParaRPr lang="en-US" sz="1100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 call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Memory.alloc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1</a:t>
            </a:r>
            <a:endParaRPr lang="en-US" sz="1100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 pop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pointer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Next, the compiler handles the constructor’s body.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Note: The compilation of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return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this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generates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the commands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push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pointer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0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and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return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0A334F6-A534-A5CE-9D04-9C1D43D49DD2}"/>
              </a:ext>
            </a:extLst>
          </p:cNvPr>
          <p:cNvSpPr/>
          <p:nvPr/>
        </p:nvSpPr>
        <p:spPr>
          <a:xfrm>
            <a:off x="3657062" y="4248719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818D10-A35E-AB55-BDB9-61D61813D9AE}"/>
              </a:ext>
            </a:extLst>
          </p:cNvPr>
          <p:cNvSpPr/>
          <p:nvPr/>
        </p:nvSpPr>
        <p:spPr>
          <a:xfrm>
            <a:off x="1269980" y="2924917"/>
            <a:ext cx="2767173" cy="433088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9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8074446" cy="577278"/>
          </a:xfrm>
        </p:spPr>
        <p:txBody>
          <a:bodyPr>
            <a:normAutofit/>
          </a:bodyPr>
          <a:lstStyle/>
          <a:p>
            <a:r>
              <a:rPr lang="en-US" dirty="0"/>
              <a:t>Compiling constructors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D20986-A1B2-4E48-8B93-5D3AAB79AC22}"/>
              </a:ext>
            </a:extLst>
          </p:cNvPr>
          <p:cNvGrpSpPr/>
          <p:nvPr/>
        </p:nvGrpSpPr>
        <p:grpSpPr>
          <a:xfrm>
            <a:off x="628864" y="935077"/>
            <a:ext cx="2137588" cy="1324960"/>
            <a:chOff x="287113" y="928455"/>
            <a:chExt cx="2137588" cy="1324960"/>
          </a:xfrm>
        </p:grpSpPr>
        <p:sp>
          <p:nvSpPr>
            <p:cNvPr id="88" name="Text Box 3">
              <a:extLst>
                <a:ext uri="{FF2B5EF4-FFF2-40B4-BE49-F238E27FC236}">
                  <a16:creationId xmlns:a16="http://schemas.microsoft.com/office/drawing/2014/main" id="{C1C98A42-674F-D940-A2E2-73965E97A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38" y="1178582"/>
              <a:ext cx="1806595" cy="10748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36000" rIns="0" bIns="108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 Can appear in any class:</a:t>
              </a:r>
              <a:endParaRPr lang="en-US" sz="1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  <a:p>
              <a:pPr algn="just">
                <a:defRPr/>
              </a:pP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p1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Point.new(2,3);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092649F-1D17-B444-B1D9-E6D7A0F1A6D2}"/>
                </a:ext>
              </a:extLst>
            </p:cNvPr>
            <p:cNvSpPr txBox="1"/>
            <p:nvPr/>
          </p:nvSpPr>
          <p:spPr>
            <a:xfrm>
              <a:off x="287113" y="928455"/>
              <a:ext cx="2137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100" dirty="0">
                  <a:latin typeface="Times New Roman"/>
                  <a:cs typeface="Times New Roman"/>
                </a:rPr>
                <a:t>High-level code</a:t>
              </a:r>
            </a:p>
          </p:txBody>
        </p:sp>
      </p:grpSp>
      <p:sp>
        <p:nvSpPr>
          <p:cNvPr id="90" name="Text Box 3">
            <a:extLst>
              <a:ext uri="{FF2B5EF4-FFF2-40B4-BE49-F238E27FC236}">
                <a16:creationId xmlns:a16="http://schemas.microsoft.com/office/drawing/2014/main" id="{EA5FB2A9-4389-774D-BAC1-16F213269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336" y="1971859"/>
            <a:ext cx="3024599" cy="249579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36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just">
              <a:spcAft>
                <a:spcPts val="100"/>
              </a:spcAft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Constructs a new point.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ax;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ay;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1;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this;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>
              <a:defRPr/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B3EAEC-86D3-5548-97B7-09C2719B0881}"/>
              </a:ext>
            </a:extLst>
          </p:cNvPr>
          <p:cNvSpPr/>
          <p:nvPr/>
        </p:nvSpPr>
        <p:spPr>
          <a:xfrm>
            <a:off x="628865" y="1602856"/>
            <a:ext cx="1806596" cy="369003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1C98782-9DCC-CD4C-9381-E3EA7F9AEC70}"/>
              </a:ext>
            </a:extLst>
          </p:cNvPr>
          <p:cNvSpPr/>
          <p:nvPr/>
        </p:nvSpPr>
        <p:spPr>
          <a:xfrm>
            <a:off x="3849090" y="3413538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17E53-095F-5067-E8BB-3801C78B3B24}"/>
              </a:ext>
            </a:extLst>
          </p:cNvPr>
          <p:cNvSpPr txBox="1"/>
          <p:nvPr/>
        </p:nvSpPr>
        <p:spPr>
          <a:xfrm>
            <a:off x="4866221" y="1719500"/>
            <a:ext cx="397844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56A8063-1FC2-4DC6-917D-F9E38F7131FA}"/>
              </a:ext>
            </a:extLst>
          </p:cNvPr>
          <p:cNvSpPr/>
          <p:nvPr/>
        </p:nvSpPr>
        <p:spPr>
          <a:xfrm>
            <a:off x="82875" y="4833475"/>
            <a:ext cx="1065343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class-level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B8220F6-CE2F-AB96-0B53-726B8A81825F}"/>
              </a:ext>
            </a:extLst>
          </p:cNvPr>
          <p:cNvGraphicFramePr>
            <a:graphicFrameLocks noGrp="1"/>
          </p:cNvGraphicFramePr>
          <p:nvPr/>
        </p:nvGraphicFramePr>
        <p:xfrm>
          <a:off x="1235083" y="4525870"/>
          <a:ext cx="2177304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590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409205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07162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263347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B98750F-8E3E-1A96-CAA3-76961843320B}"/>
              </a:ext>
            </a:extLst>
          </p:cNvPr>
          <p:cNvSpPr/>
          <p:nvPr/>
        </p:nvSpPr>
        <p:spPr>
          <a:xfrm>
            <a:off x="-47796" y="5685323"/>
            <a:ext cx="1195054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constructor-level symbol table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46B6477-545E-68AB-4490-2B1402BDB5AD}"/>
              </a:ext>
            </a:extLst>
          </p:cNvPr>
          <p:cNvGraphicFramePr>
            <a:graphicFrameLocks noGrp="1"/>
          </p:cNvGraphicFramePr>
          <p:nvPr/>
        </p:nvGraphicFramePr>
        <p:xfrm>
          <a:off x="1235083" y="5515730"/>
          <a:ext cx="1635979" cy="59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053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462116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424832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277978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166583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BE45E70-4D7E-DAEB-B2F0-EAAE70F90CC2}"/>
              </a:ext>
            </a:extLst>
          </p:cNvPr>
          <p:cNvSpPr/>
          <p:nvPr/>
        </p:nvSpPr>
        <p:spPr>
          <a:xfrm>
            <a:off x="2871061" y="1043177"/>
            <a:ext cx="5767971" cy="669976"/>
          </a:xfrm>
          <a:prstGeom prst="wedgeRoundRectCallout">
            <a:avLst>
              <a:gd name="adj1" fmla="val -2551"/>
              <a:gd name="adj2" fmla="val 284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t" anchorCtr="0"/>
          <a:lstStyle/>
          <a:p>
            <a:pPr lvl="0">
              <a:spcBef>
                <a:spcPts val="6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caller resumes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its execution,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be assigned the base address of the new object.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432FBBA-C00D-C48C-6F0D-66287E45CFD2}"/>
              </a:ext>
            </a:extLst>
          </p:cNvPr>
          <p:cNvSpPr/>
          <p:nvPr/>
        </p:nvSpPr>
        <p:spPr>
          <a:xfrm>
            <a:off x="1846380" y="1490213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32AE526E-C0EE-5810-EE96-C7516D37D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352" y="1971858"/>
            <a:ext cx="3605094" cy="33481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  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x,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y;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  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pointCount;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//// the compiler builds the class-level symbol table.</a:t>
            </a:r>
          </a:p>
          <a:p>
            <a:pPr>
              <a:spcBef>
                <a:spcPts val="600"/>
              </a:spcBef>
              <a:defRPr/>
            </a:pPr>
            <a:r>
              <a:rPr lang="en-US" sz="105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new(int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ax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ay);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The compiler builds the constructor’s symbol table,</a:t>
            </a:r>
          </a:p>
          <a:p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adds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ax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and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ay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to it, and handles all the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var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statements,</a:t>
            </a:r>
          </a:p>
          <a:p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of which there are none in this constructor.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Next, the compiler generates the commands: </a:t>
            </a:r>
          </a:p>
          <a:p>
            <a:pPr>
              <a:spcBef>
                <a:spcPts val="600"/>
              </a:spcBef>
            </a:pP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function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Point.new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0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100"/>
              </a:spcBef>
            </a:pP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 push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constant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2</a:t>
            </a:r>
            <a:endParaRPr lang="en-US" sz="1100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 call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Memory.alloc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1</a:t>
            </a:r>
            <a:endParaRPr lang="en-US" sz="1100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>
              <a:spcBef>
                <a:spcPts val="100"/>
              </a:spcBef>
            </a:pP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 pop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pointer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Next, the compiler handles the constructor’s body.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Note: The compilation of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return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this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generates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the commands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 push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pointer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0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 and </a:t>
            </a:r>
            <a:r>
              <a:rPr lang="en-US" sz="10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return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0A334F6-A534-A5CE-9D04-9C1D43D49DD2}"/>
              </a:ext>
            </a:extLst>
          </p:cNvPr>
          <p:cNvSpPr/>
          <p:nvPr/>
        </p:nvSpPr>
        <p:spPr>
          <a:xfrm>
            <a:off x="3657062" y="4248719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3313F32-4E34-BA42-AC1E-1E336D72A66E}"/>
              </a:ext>
            </a:extLst>
          </p:cNvPr>
          <p:cNvSpPr/>
          <p:nvPr/>
        </p:nvSpPr>
        <p:spPr>
          <a:xfrm>
            <a:off x="4053908" y="5414613"/>
            <a:ext cx="4706702" cy="1028360"/>
          </a:xfrm>
          <a:prstGeom prst="wedgeRoundRectCallout">
            <a:avLst>
              <a:gd name="adj1" fmla="val -2551"/>
              <a:gd name="adj2" fmla="val 284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 lvl="0"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executed, the generated constructor’s code will construct an object of the right size, align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the new object’s base address, and return the base address to the caller.</a:t>
            </a:r>
          </a:p>
        </p:txBody>
      </p:sp>
    </p:spTree>
    <p:extLst>
      <p:ext uri="{BB962C8B-B14F-4D97-AF65-F5344CB8AC3E}">
        <p14:creationId xmlns:p14="http://schemas.microsoft.com/office/powerpoint/2010/main" val="1524040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7" y="1390487"/>
            <a:ext cx="3080130" cy="387818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objects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Manipulating objects</a:t>
            </a:r>
            <a:endParaRPr lang="en-US" sz="1800" dirty="0"/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85127B9-3D19-6F40-AB6E-0E79EF98C6DC}"/>
              </a:ext>
            </a:extLst>
          </p:cNvPr>
          <p:cNvSpPr/>
          <p:nvPr/>
        </p:nvSpPr>
        <p:spPr>
          <a:xfrm>
            <a:off x="1806197" y="4563405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D7133-0671-9445-B4C0-220A25E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1AB7D-B7B1-6E47-93FF-298234DE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3E786-CE59-3341-9914-A590DCDC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B1745-3B14-A644-B842-61682655D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941177" y="4144162"/>
            <a:ext cx="340108" cy="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calling primer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ECEE38F-2904-B975-0D8D-5B63CF1FF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96" y="1358307"/>
            <a:ext cx="3305421" cy="47871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21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65000"/>
              </a:spcBef>
              <a:defRPr/>
            </a:pPr>
            <a:r>
              <a:rPr lang="fr-FR" sz="1200" dirty="0">
                <a:latin typeface="Consolas"/>
                <a:cs typeface="Consolas"/>
              </a:rPr>
              <a:t> let d = p1.distance(p2)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81358-B5A5-21AF-EEAF-0A3D438580D1}"/>
              </a:ext>
            </a:extLst>
          </p:cNvPr>
          <p:cNvSpPr txBox="1"/>
          <p:nvPr/>
        </p:nvSpPr>
        <p:spPr>
          <a:xfrm>
            <a:off x="846963" y="1026122"/>
            <a:ext cx="25722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high-level code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314741-4503-484C-0C46-1D5C3243560B}"/>
              </a:ext>
            </a:extLst>
          </p:cNvPr>
          <p:cNvSpPr txBox="1"/>
          <p:nvPr/>
        </p:nvSpPr>
        <p:spPr>
          <a:xfrm>
            <a:off x="4520564" y="1249885"/>
            <a:ext cx="411692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The caller</a:t>
            </a:r>
            <a:r>
              <a:rPr lang="en-US" dirty="0">
                <a:latin typeface="Times New Roman"/>
                <a:cs typeface="Times New Roman"/>
              </a:rPr>
              <a:t> “applies a method on an object”</a:t>
            </a:r>
          </a:p>
        </p:txBody>
      </p: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30A08665-9F52-F035-D898-DBFAB2F22FD1}"/>
              </a:ext>
            </a:extLst>
          </p:cNvPr>
          <p:cNvSpPr/>
          <p:nvPr/>
        </p:nvSpPr>
        <p:spPr>
          <a:xfrm>
            <a:off x="3608124" y="1631200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7FC60-ABEF-9A92-33F2-62324C09D0C7}"/>
              </a:ext>
            </a:extLst>
          </p:cNvPr>
          <p:cNvSpPr txBox="1"/>
          <p:nvPr/>
        </p:nvSpPr>
        <p:spPr>
          <a:xfrm>
            <a:off x="4520564" y="3328313"/>
            <a:ext cx="411692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The called</a:t>
            </a:r>
            <a:r>
              <a:rPr lang="en-US" dirty="0">
                <a:latin typeface="Times New Roman"/>
                <a:cs typeface="Times New Roman"/>
              </a:rPr>
              <a:t>(method) responds by “operating on the given object”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F502D-2E29-15EF-9932-1C68D7076FEF}"/>
              </a:ext>
            </a:extLst>
          </p:cNvPr>
          <p:cNvSpPr txBox="1"/>
          <p:nvPr/>
        </p:nvSpPr>
        <p:spPr>
          <a:xfrm>
            <a:off x="775792" y="2076656"/>
            <a:ext cx="3682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>
                <a:latin typeface="Times New Roman"/>
                <a:cs typeface="Times New Roman"/>
              </a:rPr>
              <a:t>How to pass the target object from the caller to the callee?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8D4165C2-1117-262F-F0E5-61AF96A9D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63" y="3097731"/>
            <a:ext cx="3321755" cy="190378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class Point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/**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this to the other point. </a:t>
            </a:r>
            <a:r>
              <a:rPr lang="en-US" sz="1200" dirty="0">
                <a:latin typeface="Consolas"/>
                <a:cs typeface="Consolas"/>
              </a:rPr>
              <a:t>*/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method int distance(Point other) {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...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}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3DC0AC2-5044-7D23-1546-8E916B3D5706}"/>
              </a:ext>
            </a:extLst>
          </p:cNvPr>
          <p:cNvSpPr/>
          <p:nvPr/>
        </p:nvSpPr>
        <p:spPr>
          <a:xfrm>
            <a:off x="3608124" y="3409649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94881A7-ED04-CDC1-A85D-D64AF83D070B}"/>
              </a:ext>
            </a:extLst>
          </p:cNvPr>
          <p:cNvSpPr/>
          <p:nvPr/>
        </p:nvSpPr>
        <p:spPr>
          <a:xfrm>
            <a:off x="4458156" y="4354300"/>
            <a:ext cx="2120868" cy="537033"/>
          </a:xfrm>
          <a:prstGeom prst="wedgeRoundRectCallout">
            <a:avLst>
              <a:gd name="adj1" fmla="val -82007"/>
              <a:gd name="adj2" fmla="val -537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Designed to operate on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any object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of the class type</a:t>
            </a:r>
          </a:p>
        </p:txBody>
      </p:sp>
    </p:spTree>
    <p:extLst>
      <p:ext uri="{BB962C8B-B14F-4D97-AF65-F5344CB8AC3E}">
        <p14:creationId xmlns:p14="http://schemas.microsoft.com/office/powerpoint/2010/main" val="194658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89CDF499-F338-4456-111E-CF0C1C810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63" y="3097731"/>
            <a:ext cx="3321755" cy="190378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class Point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/**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this to the other point. </a:t>
            </a:r>
            <a:r>
              <a:rPr lang="en-US" sz="1200" dirty="0">
                <a:latin typeface="Consolas"/>
                <a:cs typeface="Consolas"/>
              </a:rPr>
              <a:t>*/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method int distance(Point other) {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...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}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calling primer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ECEE38F-2904-B975-0D8D-5B63CF1FF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96" y="1358307"/>
            <a:ext cx="3305421" cy="47871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216000" rIns="0" bIns="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65000"/>
              </a:spcBef>
              <a:defRPr/>
            </a:pPr>
            <a:r>
              <a:rPr lang="fr-FR" sz="1200" dirty="0">
                <a:latin typeface="Consolas"/>
                <a:cs typeface="Consolas"/>
              </a:rPr>
              <a:t> let d = p1.distance(p2)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4B364568-0E99-2738-CC80-8C1F6E91D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918" y="1358307"/>
            <a:ext cx="1934843" cy="151551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0" bIns="720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push p1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push p2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call distance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pop d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92725-257B-191B-7F0F-653B930B6977}"/>
              </a:ext>
            </a:extLst>
          </p:cNvPr>
          <p:cNvSpPr txBox="1"/>
          <p:nvPr/>
        </p:nvSpPr>
        <p:spPr>
          <a:xfrm>
            <a:off x="5574261" y="1078434"/>
            <a:ext cx="25722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VM (pseudo)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81358-B5A5-21AF-EEAF-0A3D438580D1}"/>
              </a:ext>
            </a:extLst>
          </p:cNvPr>
          <p:cNvSpPr txBox="1"/>
          <p:nvPr/>
        </p:nvSpPr>
        <p:spPr>
          <a:xfrm>
            <a:off x="846963" y="1026122"/>
            <a:ext cx="25722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dirty="0">
                <a:latin typeface="Times New Roman"/>
                <a:cs typeface="Times New Roman"/>
              </a:rPr>
              <a:t>high-level code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C43F94-7293-1C2C-D144-9E67DAE75275}"/>
              </a:ext>
            </a:extLst>
          </p:cNvPr>
          <p:cNvSpPr/>
          <p:nvPr/>
        </p:nvSpPr>
        <p:spPr>
          <a:xfrm>
            <a:off x="4386141" y="1250882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314741-4503-484C-0C46-1D5C3243560B}"/>
              </a:ext>
            </a:extLst>
          </p:cNvPr>
          <p:cNvSpPr txBox="1"/>
          <p:nvPr/>
        </p:nvSpPr>
        <p:spPr>
          <a:xfrm>
            <a:off x="814308" y="1949654"/>
            <a:ext cx="4187909" cy="11156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Compilation conventions:</a:t>
            </a:r>
          </a:p>
          <a:p>
            <a:pPr lvl="0">
              <a:spcBef>
                <a:spcPts val="300"/>
              </a:spcBef>
            </a:pPr>
            <a:r>
              <a:rPr lang="en-US" sz="1600" dirty="0">
                <a:latin typeface="Times New Roman"/>
                <a:cs typeface="Times New Roman"/>
              </a:rPr>
              <a:t>1. When compiling a method call, we always pass the target object as the </a:t>
            </a:r>
            <a:r>
              <a:rPr lang="en-US" sz="1600" i="1" dirty="0">
                <a:latin typeface="Times New Roman"/>
                <a:cs typeface="Times New Roman"/>
              </a:rPr>
              <a:t>first argument</a:t>
            </a:r>
            <a:r>
              <a:rPr lang="en-US" sz="1600" dirty="0">
                <a:latin typeface="Times New Roman"/>
                <a:cs typeface="Times New Roman"/>
              </a:rPr>
              <a:t> for the called method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31CB5-5D76-2ED5-4036-CFF73A13FBB5}"/>
              </a:ext>
            </a:extLst>
          </p:cNvPr>
          <p:cNvGrpSpPr/>
          <p:nvPr/>
        </p:nvGrpSpPr>
        <p:grpSpPr>
          <a:xfrm>
            <a:off x="814309" y="3097731"/>
            <a:ext cx="6743779" cy="3133296"/>
            <a:chOff x="814309" y="3323015"/>
            <a:chExt cx="6743779" cy="3133296"/>
          </a:xfrm>
        </p:grpSpPr>
        <p:sp>
          <p:nvSpPr>
            <p:cNvPr id="17" name="Text Box 3">
              <a:extLst>
                <a:ext uri="{FF2B5EF4-FFF2-40B4-BE49-F238E27FC236}">
                  <a16:creationId xmlns:a16="http://schemas.microsoft.com/office/drawing/2014/main" id="{FDD1D765-C80A-15FB-D3CA-E6BA644888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3245" y="3323015"/>
              <a:ext cx="1934843" cy="11346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72000" rIns="0" bIns="720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spcBef>
                  <a:spcPts val="100"/>
                </a:spcBef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function distance 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push argument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/>
                  <a:cs typeface="Consolas"/>
                </a:rPr>
                <a:t>0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pop pointer</a:t>
              </a: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0</a:t>
              </a:r>
            </a:p>
            <a:p>
              <a:pPr algn="just">
                <a:spcBef>
                  <a:spcPts val="100"/>
                </a:spcBef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96E3C9-5583-7CA4-89DE-9743E62FA066}"/>
                </a:ext>
              </a:extLst>
            </p:cNvPr>
            <p:cNvSpPr txBox="1"/>
            <p:nvPr/>
          </p:nvSpPr>
          <p:spPr>
            <a:xfrm>
              <a:off x="814309" y="5379093"/>
              <a:ext cx="4116920" cy="107721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2. When compiling a method, we always start with ”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argument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600" dirty="0">
                  <a:latin typeface="Times New Roman"/>
                  <a:cs typeface="Times New Roman"/>
                </a:rPr>
                <a:t>”. This ensures that all the subsequent “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i</a:t>
              </a:r>
              <a:r>
                <a:rPr lang="en-US" sz="1600" dirty="0">
                  <a:latin typeface="Times New Roman"/>
                  <a:cs typeface="Times New Roman"/>
                </a:rPr>
                <a:t>” references will map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on the fields of the target object.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D2EA89CB-5AB4-601D-D15E-1C58CFE29D27}"/>
                </a:ext>
              </a:extLst>
            </p:cNvPr>
            <p:cNvSpPr/>
            <p:nvPr/>
          </p:nvSpPr>
          <p:spPr>
            <a:xfrm>
              <a:off x="4386141" y="3608039"/>
              <a:ext cx="1021172" cy="693559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compiler</a:t>
              </a:r>
            </a:p>
          </p:txBody>
        </p:sp>
      </p:grp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30A08665-9F52-F035-D898-DBFAB2F22FD1}"/>
              </a:ext>
            </a:extLst>
          </p:cNvPr>
          <p:cNvSpPr/>
          <p:nvPr/>
        </p:nvSpPr>
        <p:spPr>
          <a:xfrm>
            <a:off x="3608124" y="1631200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B750C90F-C59E-829C-D646-E53E724266EA}"/>
              </a:ext>
            </a:extLst>
          </p:cNvPr>
          <p:cNvSpPr/>
          <p:nvPr/>
        </p:nvSpPr>
        <p:spPr>
          <a:xfrm>
            <a:off x="3608124" y="3409649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32D84A-B51F-6BE6-0784-A9E1200B0BD8}"/>
              </a:ext>
            </a:extLst>
          </p:cNvPr>
          <p:cNvSpPr txBox="1"/>
          <p:nvPr/>
        </p:nvSpPr>
        <p:spPr>
          <a:xfrm>
            <a:off x="5057924" y="4646145"/>
            <a:ext cx="3710438" cy="13490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This is the key compilation trick</a:t>
            </a:r>
          </a:p>
          <a:p>
            <a:pPr lvl="0">
              <a:spcBef>
                <a:spcPts val="1000"/>
              </a:spcBef>
            </a:pPr>
            <a:r>
              <a:rPr lang="en-US" dirty="0">
                <a:latin typeface="Times New Roman"/>
                <a:cs typeface="Times New Roman"/>
              </a:rPr>
              <a:t>that enables the OO “object first” method calling syntax:</a:t>
            </a:r>
          </a:p>
          <a:p>
            <a:pPr lvl="0">
              <a:spcBef>
                <a:spcPts val="400"/>
              </a:spcBef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889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calling primer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32D84A-B51F-6BE6-0784-A9E1200B0BD8}"/>
              </a:ext>
            </a:extLst>
          </p:cNvPr>
          <p:cNvSpPr txBox="1"/>
          <p:nvPr/>
        </p:nvSpPr>
        <p:spPr>
          <a:xfrm>
            <a:off x="838200" y="2419784"/>
            <a:ext cx="740755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>
              <a:spcBef>
                <a:spcPts val="1000"/>
              </a:spcBef>
            </a:pPr>
            <a:r>
              <a:rPr lang="en-US" sz="3200" dirty="0">
                <a:latin typeface="Times New Roman"/>
                <a:cs typeface="Times New Roman"/>
              </a:rPr>
              <a:t>And now for the details…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development roadmap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38416" y="2590541"/>
            <a:ext cx="1554253" cy="105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44227" y="4034491"/>
            <a:ext cx="1554253" cy="105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311"/>
          <a:stretch/>
        </p:blipFill>
        <p:spPr>
          <a:xfrm>
            <a:off x="4614595" y="2374518"/>
            <a:ext cx="1056484" cy="1029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5660" y="2541833"/>
            <a:ext cx="801497" cy="493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28997" y="2248438"/>
            <a:ext cx="801497" cy="493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81B332-2800-0929-6104-D2B29B839E5C}"/>
              </a:ext>
            </a:extLst>
          </p:cNvPr>
          <p:cNvGrpSpPr/>
          <p:nvPr/>
        </p:nvGrpSpPr>
        <p:grpSpPr>
          <a:xfrm>
            <a:off x="787174" y="899011"/>
            <a:ext cx="7498835" cy="3499662"/>
            <a:chOff x="787174" y="1612021"/>
            <a:chExt cx="7498835" cy="34996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980DBB-421F-10A5-34A8-86E644DBC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174" y="1613063"/>
              <a:ext cx="7498835" cy="349862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79857D-A501-7042-71F3-FEE56A7BC707}"/>
                </a:ext>
              </a:extLst>
            </p:cNvPr>
            <p:cNvSpPr/>
            <p:nvPr/>
          </p:nvSpPr>
          <p:spPr>
            <a:xfrm>
              <a:off x="5107737" y="1612021"/>
              <a:ext cx="3072979" cy="9401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A8B995-A58D-1528-EE86-70071FABCB41}"/>
                </a:ext>
              </a:extLst>
            </p:cNvPr>
            <p:cNvSpPr/>
            <p:nvPr/>
          </p:nvSpPr>
          <p:spPr>
            <a:xfrm>
              <a:off x="4547279" y="2643539"/>
              <a:ext cx="1366326" cy="701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31FBE2-7145-2DC4-DBBD-07527FFCF256}"/>
              </a:ext>
            </a:extLst>
          </p:cNvPr>
          <p:cNvSpPr/>
          <p:nvPr/>
        </p:nvSpPr>
        <p:spPr>
          <a:xfrm>
            <a:off x="6278397" y="1162426"/>
            <a:ext cx="1798803" cy="1040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289F89-DD08-8CC7-D2B2-B60A5DF9DBB4}"/>
              </a:ext>
            </a:extLst>
          </p:cNvPr>
          <p:cNvGrpSpPr/>
          <p:nvPr/>
        </p:nvGrpSpPr>
        <p:grpSpPr>
          <a:xfrm>
            <a:off x="4788642" y="3678493"/>
            <a:ext cx="1131484" cy="767977"/>
            <a:chOff x="4575154" y="4087937"/>
            <a:chExt cx="1131484" cy="767977"/>
          </a:xfrm>
        </p:grpSpPr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2F1946BF-C486-3D14-FBB6-F2C8A23F994C}"/>
                </a:ext>
              </a:extLst>
            </p:cNvPr>
            <p:cNvSpPr/>
            <p:nvPr/>
          </p:nvSpPr>
          <p:spPr>
            <a:xfrm rot="10800000">
              <a:off x="4575154" y="4087937"/>
              <a:ext cx="1131484" cy="767977"/>
            </a:xfrm>
            <a:prstGeom prst="downArrow">
              <a:avLst>
                <a:gd name="adj1" fmla="val 49661"/>
                <a:gd name="adj2" fmla="val 55775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24DBAA-7086-5A80-190D-396C0AA19186}"/>
                </a:ext>
              </a:extLst>
            </p:cNvPr>
            <p:cNvSpPr txBox="1"/>
            <p:nvPr/>
          </p:nvSpPr>
          <p:spPr>
            <a:xfrm>
              <a:off x="4827525" y="4238447"/>
              <a:ext cx="626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project</a:t>
              </a:r>
              <a:r>
                <a:rPr lang="en-US" sz="1400" dirty="0"/>
                <a:t> 11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DA3B721-2A37-D250-8A34-F2EE57328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77" r="20213"/>
          <a:stretch/>
        </p:blipFill>
        <p:spPr>
          <a:xfrm>
            <a:off x="3314740" y="3509308"/>
            <a:ext cx="329074" cy="32781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5A94600-5C40-C563-60F7-678791FABAA8}"/>
              </a:ext>
            </a:extLst>
          </p:cNvPr>
          <p:cNvSpPr txBox="1">
            <a:spLocks/>
          </p:cNvSpPr>
          <p:nvPr/>
        </p:nvSpPr>
        <p:spPr>
          <a:xfrm>
            <a:off x="868262" y="4765698"/>
            <a:ext cx="7431410" cy="767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000" u="sng" dirty="0"/>
              <a:t>This lecture:</a:t>
            </a:r>
            <a:endParaRPr lang="he-IL" sz="20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Extending the syntax analyzer to a full-scale compiler.</a:t>
            </a:r>
            <a:endParaRPr lang="he-IL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0620EF-4836-0BAB-BD40-C79D42C1B023}"/>
              </a:ext>
            </a:extLst>
          </p:cNvPr>
          <p:cNvSpPr/>
          <p:nvPr/>
        </p:nvSpPr>
        <p:spPr>
          <a:xfrm>
            <a:off x="6295995" y="1898510"/>
            <a:ext cx="831162" cy="108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14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>
            <a:extLst>
              <a:ext uri="{FF2B5EF4-FFF2-40B4-BE49-F238E27FC236}">
                <a16:creationId xmlns:a16="http://schemas.microsoft.com/office/drawing/2014/main" id="{79DF5735-1531-3740-BE28-252DD8C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42" y="1808060"/>
            <a:ext cx="3051257" cy="27668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Point.</a:t>
            </a:r>
            <a:r>
              <a:rPr lang="en-US" sz="1100" dirty="0">
                <a:latin typeface="Consolas"/>
                <a:cs typeface="Consolas"/>
              </a:rPr>
              <a:t> */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field int x, y;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static int pointCount;  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this to the other point</a:t>
            </a:r>
            <a:r>
              <a:rPr lang="en-US" sz="1100" dirty="0">
                <a:latin typeface="Consolas"/>
                <a:cs typeface="Consolas"/>
              </a:rPr>
              <a:t> */ </a:t>
            </a:r>
          </a:p>
          <a:p>
            <a:pPr>
              <a:defRPr/>
            </a:pPr>
            <a:r>
              <a:rPr lang="en-US" sz="1100" dirty="0">
                <a:latin typeface="Consolas"/>
                <a:cs typeface="Consolas"/>
              </a:rPr>
              <a:t>  method int distance(Point other)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var int dx, dy;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dx = x – other.getx();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dy = y – other.gety();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return Math.sqrt((dx*dx) +</a:t>
            </a:r>
            <a:br>
              <a:rPr lang="en-US" sz="1100" dirty="0">
                <a:latin typeface="Consolas"/>
                <a:cs typeface="Consolas"/>
              </a:rPr>
            </a:br>
            <a:r>
              <a:rPr lang="en-US" sz="1100" dirty="0">
                <a:latin typeface="Consolas"/>
                <a:cs typeface="Consolas"/>
              </a:rPr>
              <a:t>                 (dy*dy));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}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methods calls / Compiling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83656-5432-B948-A34E-D5E12787EC1E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0CADE-D36D-9645-9271-78503D55C512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8BD5582E-E3E3-8D4E-8402-93411095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20" y="1011113"/>
            <a:ext cx="2020827" cy="6897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let d = p1.distance(p2);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959DC43C-CEF3-0248-B8EB-DA8B0FDBE7E3}"/>
              </a:ext>
            </a:extLst>
          </p:cNvPr>
          <p:cNvSpPr/>
          <p:nvPr/>
        </p:nvSpPr>
        <p:spPr>
          <a:xfrm>
            <a:off x="1940977" y="1489118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1E10231-8A08-3E42-B048-76F551F6A714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6BC7E2C-E029-A84F-81CB-241A14DCB721}"/>
              </a:ext>
            </a:extLst>
          </p:cNvPr>
          <p:cNvSpPr txBox="1">
            <a:spLocks/>
          </p:cNvSpPr>
          <p:nvPr/>
        </p:nvSpPr>
        <p:spPr>
          <a:xfrm>
            <a:off x="657142" y="5026273"/>
            <a:ext cx="8703143" cy="820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Who realizes the method calling abstraction?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The code that the compiler generates from the caller and the callee.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DD87B2-9387-D443-9A5D-79D5EB42B30B}"/>
              </a:ext>
            </a:extLst>
          </p:cNvPr>
          <p:cNvGrpSpPr/>
          <p:nvPr/>
        </p:nvGrpSpPr>
        <p:grpSpPr>
          <a:xfrm>
            <a:off x="5904128" y="997575"/>
            <a:ext cx="2414850" cy="3892935"/>
            <a:chOff x="5600436" y="1148257"/>
            <a:chExt cx="2414850" cy="38929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D89C5FC-4A74-F542-8EF6-15E16DA2D7B8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751F2B-5D86-1D4A-B131-36F4F9EDB24F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290909-B754-7C49-B42A-C50C78FAB733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8D589F9-D16D-BD45-BC37-52BFCF6DAD66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F4864AC-6905-D843-BF7D-1AB2412AE0B8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660A3F-7534-864B-A1C9-A8CFF154EB94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91A8D1-2B44-AB44-B996-870E2BAF1E67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039612-923C-DA4C-9759-3F626D7B034E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A053953-5B4F-3544-BB27-4E8A0E21EABB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C180A8-C8DC-1C41-8893-516CAB0A03C7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739B028-CABE-DA4E-A9B8-BF2E9AC917D3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8EAADD-F19F-F345-9703-01643C677FD3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AB47BF-86C7-CA43-8444-95351B24CBBD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AB0D85-ADCA-2E4A-ADF4-BB8893658325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EA727D7-A00C-A646-8C19-BEF6D19EB9FA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9F4C4FB-BCB6-AA4E-A744-0E3F837D41E4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43B52C-D044-8F44-9499-2D9032DF9992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9543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F5B217-56D9-C943-AB75-1CE39B8FF58B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6012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E07130D-8A97-294D-A023-D60795C44166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0E3BAA6-B322-6247-B0AD-9E01E1F0EB97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988733-D6AA-3F43-B46D-B08296C2EE20}"/>
                </a:ext>
              </a:extLst>
            </p:cNvPr>
            <p:cNvSpPr/>
            <p:nvPr/>
          </p:nvSpPr>
          <p:spPr>
            <a:xfrm>
              <a:off x="6112282" y="313021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627E228-84A2-2A41-A2C1-ABFB996F7082}"/>
                </a:ext>
              </a:extLst>
            </p:cNvPr>
            <p:cNvSpPr/>
            <p:nvPr/>
          </p:nvSpPr>
          <p:spPr>
            <a:xfrm>
              <a:off x="6112282" y="33048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F91B7D-A625-B94B-97D5-2959BB609F97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21A373D-026A-5444-86D2-C9C75CC9B3DB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465E07B-4F00-9F42-9308-3816DBFA69DE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F12167-3508-5A4C-AAD3-327C749702C5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2E50AA-25FD-A042-A7E6-B56C8DF7E43C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FFDAE81-92FC-A14A-AFDD-38CE2075E327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AAD65D4-081B-D441-A4FE-DA1A90D1ADB5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2541E7-835A-EF44-88D5-13FB940CED5B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569A9C9-4B8F-4144-9D67-3DD9C0959010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92A5DDE-8A54-7F49-A850-806F1B255311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334417F-046C-1F48-9323-B07632F3990A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E1375C8-32C8-DD43-9623-09652899D15B}"/>
                </a:ext>
              </a:extLst>
            </p:cNvPr>
            <p:cNvSpPr/>
            <p:nvPr/>
          </p:nvSpPr>
          <p:spPr>
            <a:xfrm>
              <a:off x="6112282" y="42418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9983E5-1D47-E444-9251-5B2D555B9B2A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9543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F09A5-3B58-394B-A678-CA9C47CAB1C7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955EBBB-0751-9646-B56C-2975615DD806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6012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1FD5E9D-329E-684C-987B-EF1B0EDF93F0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8D07CB6-185D-744A-979A-92B08E479F45}"/>
                </a:ext>
              </a:extLst>
            </p:cNvPr>
            <p:cNvSpPr/>
            <p:nvPr/>
          </p:nvSpPr>
          <p:spPr>
            <a:xfrm>
              <a:off x="6112282" y="40817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E1A044A-C9F0-E94B-B735-FC404D79F256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A3247E-F707-1848-8693-1D6EFF3338CF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289ADF9-51D6-8E47-98DD-45461BE29078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AD950C3-F424-DB4E-B398-64218B7E43D0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CB15CE0-77C7-4C4E-93DB-E03E647AE053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4DE5567-0044-774F-A635-941794B14769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934F3C7-202A-554B-BFF0-E77BF28D3BE6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C648133-CADB-1C4A-93CE-D3CAD179EB79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6716F2-45BB-304E-A56D-F271016F42EA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A0D64A2-EECA-794D-A0F3-09CAF46543DC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D7F0B1-7406-C64F-B4B4-7B0303766A20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1F760B4-E253-6C49-8848-A4B2872C0DFC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864D314-C470-CD45-B2B0-03908D2A1DA1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8A7AD2-F554-984D-BA63-0E49798F7E84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EA9F853-7B7C-9D45-9551-DDB0FDE6A94B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(p1)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B88024D-8034-934D-8977-94B43C8E5953}"/>
                </a:ext>
              </a:extLst>
            </p:cNvPr>
            <p:cNvSpPr/>
            <p:nvPr/>
          </p:nvSpPr>
          <p:spPr>
            <a:xfrm>
              <a:off x="6985458" y="2794711"/>
              <a:ext cx="918897" cy="185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(p2)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D09BE7E-9D01-3646-93ED-51FB4EBACBD4}"/>
                </a:ext>
              </a:extLst>
            </p:cNvPr>
            <p:cNvSpPr/>
            <p:nvPr/>
          </p:nvSpPr>
          <p:spPr>
            <a:xfrm>
              <a:off x="6985458" y="2971043"/>
              <a:ext cx="821568" cy="155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(d)</a:t>
              </a:r>
            </a:p>
          </p:txBody>
        </p:sp>
        <p:sp>
          <p:nvSpPr>
            <p:cNvPr id="90" name="Left Brace 89">
              <a:extLst>
                <a:ext uri="{FF2B5EF4-FFF2-40B4-BE49-F238E27FC236}">
                  <a16:creationId xmlns:a16="http://schemas.microsoft.com/office/drawing/2014/main" id="{C89DAC08-C950-F940-849C-22FA792A86D9}"/>
                </a:ext>
              </a:extLst>
            </p:cNvPr>
            <p:cNvSpPr/>
            <p:nvPr/>
          </p:nvSpPr>
          <p:spPr>
            <a:xfrm>
              <a:off x="6023001" y="3340351"/>
              <a:ext cx="212730" cy="1534192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100EEE0-EA60-ED42-BF6A-05EF4242051C}"/>
                </a:ext>
              </a:extLst>
            </p:cNvPr>
            <p:cNvSpPr/>
            <p:nvPr/>
          </p:nvSpPr>
          <p:spPr>
            <a:xfrm>
              <a:off x="5600436" y="3996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93" name="Left Brace 92">
              <a:extLst>
                <a:ext uri="{FF2B5EF4-FFF2-40B4-BE49-F238E27FC236}">
                  <a16:creationId xmlns:a16="http://schemas.microsoft.com/office/drawing/2014/main" id="{D2BCDB93-16AD-8E4D-942E-14FF33D2D600}"/>
                </a:ext>
              </a:extLst>
            </p:cNvPr>
            <p:cNvSpPr/>
            <p:nvPr/>
          </p:nvSpPr>
          <p:spPr>
            <a:xfrm>
              <a:off x="6029214" y="2338855"/>
              <a:ext cx="198320" cy="94815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E46AD6F-99C6-0345-81B2-BD4864FBC65D}"/>
                </a:ext>
              </a:extLst>
            </p:cNvPr>
            <p:cNvSpPr/>
            <p:nvPr/>
          </p:nvSpPr>
          <p:spPr>
            <a:xfrm>
              <a:off x="5620465" y="270073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B88FB47-D389-4A4E-BFE5-D028D9B54E6B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FD0347F-9706-A843-B9D5-E8A860316B97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6B73C58-AF26-E941-82BC-20AC8B947834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11B9AF26-C381-D64D-BF98-249CAEEACE46}"/>
              </a:ext>
            </a:extLst>
          </p:cNvPr>
          <p:cNvSpPr txBox="1"/>
          <p:nvPr/>
        </p:nvSpPr>
        <p:spPr>
          <a:xfrm>
            <a:off x="7282171" y="3560877"/>
            <a:ext cx="134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6012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9543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arbitrarily-chosen examples)</a:t>
            </a:r>
          </a:p>
        </p:txBody>
      </p:sp>
      <p:sp>
        <p:nvSpPr>
          <p:cNvPr id="101" name="Rounded Rectangular Callout 100">
            <a:extLst>
              <a:ext uri="{FF2B5EF4-FFF2-40B4-BE49-F238E27FC236}">
                <a16:creationId xmlns:a16="http://schemas.microsoft.com/office/drawing/2014/main" id="{C8B3D379-0985-8441-BBD2-A37AA113EEBF}"/>
              </a:ext>
            </a:extLst>
          </p:cNvPr>
          <p:cNvSpPr/>
          <p:nvPr/>
        </p:nvSpPr>
        <p:spPr>
          <a:xfrm>
            <a:off x="2794643" y="1254793"/>
            <a:ext cx="1740490" cy="426259"/>
          </a:xfrm>
          <a:prstGeom prst="wedgeRoundRectCallout">
            <a:avLst>
              <a:gd name="adj1" fmla="val -75598"/>
              <a:gd name="adj2" fmla="val -271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Applies the method 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distance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to the object 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p1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ea typeface="宋体"/>
              <a:cs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7F22A7-E506-DD42-9B8B-C0FE22BC36F6}"/>
              </a:ext>
            </a:extLst>
          </p:cNvPr>
          <p:cNvSpPr txBox="1"/>
          <p:nvPr/>
        </p:nvSpPr>
        <p:spPr>
          <a:xfrm>
            <a:off x="2736025" y="997575"/>
            <a:ext cx="3781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Times New Roman"/>
                <a:cs typeface="Times New Roman"/>
              </a:rPr>
              <a:t>Method call abstraction:</a:t>
            </a:r>
          </a:p>
        </p:txBody>
      </p:sp>
      <p:sp>
        <p:nvSpPr>
          <p:cNvPr id="103" name="Rounded Rectangular Callout 102">
            <a:extLst>
              <a:ext uri="{FF2B5EF4-FFF2-40B4-BE49-F238E27FC236}">
                <a16:creationId xmlns:a16="http://schemas.microsoft.com/office/drawing/2014/main" id="{98661C2A-CEC2-ED48-9DB2-7D8A24014B7B}"/>
              </a:ext>
            </a:extLst>
          </p:cNvPr>
          <p:cNvSpPr/>
          <p:nvPr/>
        </p:nvSpPr>
        <p:spPr>
          <a:xfrm>
            <a:off x="3802462" y="2190474"/>
            <a:ext cx="1740490" cy="472277"/>
          </a:xfrm>
          <a:prstGeom prst="wedgeRoundRectCallout">
            <a:avLst>
              <a:gd name="adj1" fmla="val -91553"/>
              <a:gd name="adj2" fmla="val 62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Applies the method to the current object (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this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03DAB85-8DEE-2A43-9B7B-90AC49BA7E47}"/>
              </a:ext>
            </a:extLst>
          </p:cNvPr>
          <p:cNvSpPr txBox="1"/>
          <p:nvPr/>
        </p:nvSpPr>
        <p:spPr>
          <a:xfrm>
            <a:off x="3738877" y="1946135"/>
            <a:ext cx="2576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>
                <a:latin typeface="Times New Roman"/>
                <a:cs typeface="Times New Roman"/>
              </a:rPr>
              <a:t>Method abstraction: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CB3C048-E8A5-4116-6F69-F159BBC3DFC2}"/>
              </a:ext>
            </a:extLst>
          </p:cNvPr>
          <p:cNvSpPr/>
          <p:nvPr/>
        </p:nvSpPr>
        <p:spPr>
          <a:xfrm>
            <a:off x="3243933" y="435207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</p:spTree>
    <p:extLst>
      <p:ext uri="{BB962C8B-B14F-4D97-AF65-F5344CB8AC3E}">
        <p14:creationId xmlns:p14="http://schemas.microsoft.com/office/powerpoint/2010/main" val="323420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>
            <a:extLst>
              <a:ext uri="{FF2B5EF4-FFF2-40B4-BE49-F238E27FC236}">
                <a16:creationId xmlns:a16="http://schemas.microsoft.com/office/drawing/2014/main" id="{79DF5735-1531-3740-BE28-252DD8C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42" y="1808060"/>
            <a:ext cx="3051257" cy="27668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Point.</a:t>
            </a:r>
            <a:r>
              <a:rPr lang="en-US" sz="1100" dirty="0">
                <a:latin typeface="Consolas"/>
                <a:cs typeface="Consolas"/>
              </a:rPr>
              <a:t> */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field int x, y;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static int pointCount;  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this to the other point</a:t>
            </a:r>
            <a:r>
              <a:rPr lang="en-US" sz="1100" dirty="0">
                <a:latin typeface="Consolas"/>
                <a:cs typeface="Consolas"/>
              </a:rPr>
              <a:t> */ </a:t>
            </a:r>
          </a:p>
          <a:p>
            <a:pPr>
              <a:defRPr/>
            </a:pPr>
            <a:r>
              <a:rPr lang="en-US" sz="1100" dirty="0">
                <a:latin typeface="Consolas"/>
                <a:cs typeface="Consolas"/>
              </a:rPr>
              <a:t>  method int distance(Point other)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var int dx, dy;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dx = x – other.getx();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dy = y – other.gety();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return Math.sqrt((dx*dx) +</a:t>
            </a:r>
            <a:br>
              <a:rPr lang="en-US" sz="1100" dirty="0">
                <a:latin typeface="Consolas"/>
                <a:cs typeface="Consolas"/>
              </a:rPr>
            </a:br>
            <a:r>
              <a:rPr lang="en-US" sz="1100" dirty="0">
                <a:latin typeface="Consolas"/>
                <a:cs typeface="Consolas"/>
              </a:rPr>
              <a:t>                 (dy*dy));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}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methods calls / Compiling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83656-5432-B948-A34E-D5E12787EC1E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0CADE-D36D-9645-9271-78503D55C512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8BD5582E-E3E3-8D4E-8402-93411095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20" y="1011113"/>
            <a:ext cx="2020827" cy="6897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let d = p1.distance(p2);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959DC43C-CEF3-0248-B8EB-DA8B0FDBE7E3}"/>
              </a:ext>
            </a:extLst>
          </p:cNvPr>
          <p:cNvSpPr/>
          <p:nvPr/>
        </p:nvSpPr>
        <p:spPr>
          <a:xfrm>
            <a:off x="1940977" y="1489118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1E10231-8A08-3E42-B048-76F551F6A714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7C2529C-A210-19F7-70B4-D4CB488C6A4F}"/>
              </a:ext>
            </a:extLst>
          </p:cNvPr>
          <p:cNvSpPr/>
          <p:nvPr/>
        </p:nvSpPr>
        <p:spPr>
          <a:xfrm>
            <a:off x="3243933" y="435207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</p:spTree>
    <p:extLst>
      <p:ext uri="{BB962C8B-B14F-4D97-AF65-F5344CB8AC3E}">
        <p14:creationId xmlns:p14="http://schemas.microsoft.com/office/powerpoint/2010/main" val="341148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>
            <a:extLst>
              <a:ext uri="{FF2B5EF4-FFF2-40B4-BE49-F238E27FC236}">
                <a16:creationId xmlns:a16="http://schemas.microsoft.com/office/drawing/2014/main" id="{79DF5735-1531-3740-BE28-252DD8C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42" y="1808060"/>
            <a:ext cx="3051257" cy="27668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Point.</a:t>
            </a:r>
            <a:r>
              <a:rPr lang="en-US" sz="1100" dirty="0">
                <a:latin typeface="Consolas"/>
                <a:cs typeface="Consolas"/>
              </a:rPr>
              <a:t> */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field int x, y;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static int pointCount;  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this to the other point</a:t>
            </a:r>
            <a:r>
              <a:rPr lang="en-US" sz="1100" dirty="0">
                <a:latin typeface="Consolas"/>
                <a:cs typeface="Consolas"/>
              </a:rPr>
              <a:t> */ </a:t>
            </a:r>
          </a:p>
          <a:p>
            <a:pPr>
              <a:defRPr/>
            </a:pPr>
            <a:r>
              <a:rPr lang="en-US" sz="1100" dirty="0">
                <a:latin typeface="Consolas"/>
                <a:cs typeface="Consolas"/>
              </a:rPr>
              <a:t>  method int distance(Point other)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var int dx, dy;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dx = x – other.getx();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dy = y – other.gety();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return Math.sqrt((dx*dx) +</a:t>
            </a:r>
            <a:br>
              <a:rPr lang="en-US" sz="1100" dirty="0">
                <a:latin typeface="Consolas"/>
                <a:cs typeface="Consolas"/>
              </a:rPr>
            </a:br>
            <a:r>
              <a:rPr lang="en-US" sz="1100" dirty="0">
                <a:latin typeface="Consolas"/>
                <a:cs typeface="Consolas"/>
              </a:rPr>
              <a:t>                 (dy*dy));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}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methods calls / Compiling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83656-5432-B948-A34E-D5E12787EC1E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0CADE-D36D-9645-9271-78503D55C512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8BD5582E-E3E3-8D4E-8402-93411095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20" y="1011113"/>
            <a:ext cx="2020827" cy="6897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let d = p1.distance(p2);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959DC43C-CEF3-0248-B8EB-DA8B0FDBE7E3}"/>
              </a:ext>
            </a:extLst>
          </p:cNvPr>
          <p:cNvSpPr/>
          <p:nvPr/>
        </p:nvSpPr>
        <p:spPr>
          <a:xfrm>
            <a:off x="1940977" y="1489118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1E10231-8A08-3E42-B048-76F551F6A714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7AD5AE77-E542-BE48-98C5-D3DE2036BD7D}"/>
              </a:ext>
            </a:extLst>
          </p:cNvPr>
          <p:cNvSpPr/>
          <p:nvPr/>
        </p:nvSpPr>
        <p:spPr>
          <a:xfrm>
            <a:off x="2502628" y="1021889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7C2529C-A210-19F7-70B4-D4CB488C6A4F}"/>
              </a:ext>
            </a:extLst>
          </p:cNvPr>
          <p:cNvSpPr/>
          <p:nvPr/>
        </p:nvSpPr>
        <p:spPr>
          <a:xfrm>
            <a:off x="3243933" y="435207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76B81-F6FD-303C-6C5D-7CDDCCDF1942}"/>
              </a:ext>
            </a:extLst>
          </p:cNvPr>
          <p:cNvSpPr txBox="1"/>
          <p:nvPr/>
        </p:nvSpPr>
        <p:spPr>
          <a:xfrm>
            <a:off x="3523800" y="895533"/>
            <a:ext cx="257220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FF20EC-3C54-0078-C2C3-82C562585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15719"/>
              </p:ext>
            </p:extLst>
          </p:nvPr>
        </p:nvGraphicFramePr>
        <p:xfrm>
          <a:off x="5598643" y="960633"/>
          <a:ext cx="1919372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69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9" name="Text Box 3">
            <a:extLst>
              <a:ext uri="{FF2B5EF4-FFF2-40B4-BE49-F238E27FC236}">
                <a16:creationId xmlns:a16="http://schemas.microsoft.com/office/drawing/2014/main" id="{651C5F63-2435-0648-3D6D-A21048043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881" y="1150890"/>
            <a:ext cx="1785219" cy="11426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0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1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call Point.distance 2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pop local 2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70844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>
            <a:extLst>
              <a:ext uri="{FF2B5EF4-FFF2-40B4-BE49-F238E27FC236}">
                <a16:creationId xmlns:a16="http://schemas.microsoft.com/office/drawing/2014/main" id="{79DF5735-1531-3740-BE28-252DD8C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42" y="1808060"/>
            <a:ext cx="3051257" cy="27668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Point.</a:t>
            </a:r>
            <a:r>
              <a:rPr lang="en-US" sz="1100" dirty="0">
                <a:latin typeface="Consolas"/>
                <a:cs typeface="Consolas"/>
              </a:rPr>
              <a:t> */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field int x, y;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static int pointCount;  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this to the other point</a:t>
            </a:r>
            <a:r>
              <a:rPr lang="en-US" sz="1100" dirty="0">
                <a:latin typeface="Consolas"/>
                <a:cs typeface="Consolas"/>
              </a:rPr>
              <a:t> */ </a:t>
            </a:r>
          </a:p>
          <a:p>
            <a:pPr>
              <a:defRPr/>
            </a:pPr>
            <a:r>
              <a:rPr lang="en-US" sz="1100" dirty="0">
                <a:latin typeface="Consolas"/>
                <a:cs typeface="Consolas"/>
              </a:rPr>
              <a:t>  method int distance(Point other)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var int dx, dy;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dx = x – other.getx();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dy = y – other.gety();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return Math.sqrt((dx*dx) +</a:t>
            </a:r>
            <a:br>
              <a:rPr lang="en-US" sz="1100" dirty="0">
                <a:latin typeface="Consolas"/>
                <a:cs typeface="Consolas"/>
              </a:rPr>
            </a:br>
            <a:r>
              <a:rPr lang="en-US" sz="1100" dirty="0">
                <a:latin typeface="Consolas"/>
                <a:cs typeface="Consolas"/>
              </a:rPr>
              <a:t>                 (dy*dy));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}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methods calls / Compiling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83656-5432-B948-A34E-D5E12787EC1E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0CADE-D36D-9645-9271-78503D55C512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8BD5582E-E3E3-8D4E-8402-93411095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20" y="1011113"/>
            <a:ext cx="2020827" cy="6897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let d = p1.distance(p2);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959DC43C-CEF3-0248-B8EB-DA8B0FDBE7E3}"/>
              </a:ext>
            </a:extLst>
          </p:cNvPr>
          <p:cNvSpPr/>
          <p:nvPr/>
        </p:nvSpPr>
        <p:spPr>
          <a:xfrm>
            <a:off x="1940977" y="1489118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7AD5AE77-E542-BE48-98C5-D3DE2036BD7D}"/>
              </a:ext>
            </a:extLst>
          </p:cNvPr>
          <p:cNvSpPr/>
          <p:nvPr/>
        </p:nvSpPr>
        <p:spPr>
          <a:xfrm>
            <a:off x="2502628" y="1021889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1E10231-8A08-3E42-B048-76F551F6A714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0AEE09E-2C5B-304F-9468-823C68A4CAB8}"/>
              </a:ext>
            </a:extLst>
          </p:cNvPr>
          <p:cNvSpPr/>
          <p:nvPr/>
        </p:nvSpPr>
        <p:spPr>
          <a:xfrm>
            <a:off x="715814" y="1838089"/>
            <a:ext cx="1939953" cy="784891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19E570A-6AD3-C3B3-245D-36F6EC6DC200}"/>
              </a:ext>
            </a:extLst>
          </p:cNvPr>
          <p:cNvSpPr/>
          <p:nvPr/>
        </p:nvSpPr>
        <p:spPr>
          <a:xfrm>
            <a:off x="3417570" y="3232996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E1492B-63CE-B289-8324-CF9228798EB4}"/>
              </a:ext>
            </a:extLst>
          </p:cNvPr>
          <p:cNvGrpSpPr/>
          <p:nvPr/>
        </p:nvGrpSpPr>
        <p:grpSpPr>
          <a:xfrm>
            <a:off x="658658" y="4630214"/>
            <a:ext cx="3472794" cy="808220"/>
            <a:chOff x="658658" y="4630214"/>
            <a:chExt cx="3472794" cy="808220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375AC16-2FB6-A241-97F7-C36D5FE39C6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8" y="4630214"/>
              <a:ext cx="2354250" cy="808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28D2AB18-B374-F5E0-8658-0F110B645BF2}"/>
                </a:ext>
              </a:extLst>
            </p:cNvPr>
            <p:cNvSpPr/>
            <p:nvPr/>
          </p:nvSpPr>
          <p:spPr>
            <a:xfrm>
              <a:off x="3066109" y="4839817"/>
              <a:ext cx="1065343" cy="429847"/>
            </a:xfrm>
            <a:prstGeom prst="wedgeRoundRectCallout">
              <a:avLst>
                <a:gd name="adj1" fmla="val -75218"/>
                <a:gd name="adj2" fmla="val 8122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class-level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symbol table</a:t>
              </a:r>
            </a:p>
          </p:txBody>
        </p:sp>
      </p:grpSp>
      <p:sp>
        <p:nvSpPr>
          <p:cNvPr id="8" name="Text Box 3">
            <a:extLst>
              <a:ext uri="{FF2B5EF4-FFF2-40B4-BE49-F238E27FC236}">
                <a16:creationId xmlns:a16="http://schemas.microsoft.com/office/drawing/2014/main" id="{89B2C3F9-E53A-851B-1F75-0B8EB9AAE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637" y="2619306"/>
            <a:ext cx="3958965" cy="334316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latin typeface="Consolas"/>
                <a:cs typeface="Consolas"/>
              </a:rPr>
              <a:t>class Point {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latin typeface="Consolas"/>
                <a:cs typeface="Consolas"/>
              </a:rPr>
              <a:t>field int x, y; </a:t>
            </a:r>
          </a:p>
          <a:p>
            <a:pPr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latin typeface="Consolas"/>
                <a:cs typeface="Consolas"/>
              </a:rPr>
              <a:t>static int pointCount;</a:t>
            </a:r>
          </a:p>
          <a:p>
            <a:pPr>
              <a:spcBef>
                <a:spcPts val="400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compileClass</a:t>
            </a:r>
            <a:r>
              <a:rPr lang="en-US" sz="1200" dirty="0">
                <a:latin typeface="Times New Roman"/>
                <a:cs typeface="Times New Roman"/>
              </a:rPr>
              <a:t> builds the class-level symbol table,</a:t>
            </a:r>
          </a:p>
          <a:p>
            <a:pPr>
              <a:spcBef>
                <a:spcPts val="105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and adds to it the variables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latin typeface="Times New Roman"/>
                <a:cs typeface="Times New Roman"/>
              </a:rPr>
              <a:t>, and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F4FCB-CE37-D867-0627-3A94E1E7AD36}"/>
              </a:ext>
            </a:extLst>
          </p:cNvPr>
          <p:cNvSpPr txBox="1"/>
          <p:nvPr/>
        </p:nvSpPr>
        <p:spPr>
          <a:xfrm>
            <a:off x="4438742" y="2345299"/>
            <a:ext cx="257220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A8513DF-A580-840B-EE1F-3F21A03BA0A3}"/>
              </a:ext>
            </a:extLst>
          </p:cNvPr>
          <p:cNvSpPr/>
          <p:nvPr/>
        </p:nvSpPr>
        <p:spPr>
          <a:xfrm>
            <a:off x="3243933" y="435207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A9A1C-9341-0EC1-AAA2-900729D552A1}"/>
              </a:ext>
            </a:extLst>
          </p:cNvPr>
          <p:cNvSpPr txBox="1"/>
          <p:nvPr/>
        </p:nvSpPr>
        <p:spPr>
          <a:xfrm>
            <a:off x="3523800" y="895533"/>
            <a:ext cx="257220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EE9BE-846A-33C2-1726-B002511F4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15719"/>
              </p:ext>
            </p:extLst>
          </p:nvPr>
        </p:nvGraphicFramePr>
        <p:xfrm>
          <a:off x="5598643" y="960633"/>
          <a:ext cx="1919372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69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14" name="Text Box 3">
            <a:extLst>
              <a:ext uri="{FF2B5EF4-FFF2-40B4-BE49-F238E27FC236}">
                <a16:creationId xmlns:a16="http://schemas.microsoft.com/office/drawing/2014/main" id="{32790BDA-5461-CA6F-D9FA-376D4AF95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881" y="1150890"/>
            <a:ext cx="1785219" cy="11426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0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1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call Point.distance 2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pop local 2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1650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>
            <a:extLst>
              <a:ext uri="{FF2B5EF4-FFF2-40B4-BE49-F238E27FC236}">
                <a16:creationId xmlns:a16="http://schemas.microsoft.com/office/drawing/2014/main" id="{79DF5735-1531-3740-BE28-252DD8C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42" y="1808060"/>
            <a:ext cx="3051257" cy="27668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Point.</a:t>
            </a:r>
            <a:r>
              <a:rPr lang="en-US" sz="1100" dirty="0">
                <a:latin typeface="Consolas"/>
                <a:cs typeface="Consolas"/>
              </a:rPr>
              <a:t> */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field int x, y;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static int pointCount;  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this to the other point</a:t>
            </a:r>
            <a:r>
              <a:rPr lang="en-US" sz="1100" dirty="0">
                <a:latin typeface="Consolas"/>
                <a:cs typeface="Consolas"/>
              </a:rPr>
              <a:t> */ </a:t>
            </a:r>
          </a:p>
          <a:p>
            <a:pPr>
              <a:defRPr/>
            </a:pPr>
            <a:r>
              <a:rPr lang="en-US" sz="1100" dirty="0">
                <a:latin typeface="Consolas"/>
                <a:cs typeface="Consolas"/>
              </a:rPr>
              <a:t>  method int distance(Point other)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var int dx, dy;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dx = x – other.getx();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dy = y – other.gety();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return Math.sqrt((dx*dx) +</a:t>
            </a:r>
            <a:br>
              <a:rPr lang="en-US" sz="1100" dirty="0">
                <a:latin typeface="Consolas"/>
                <a:cs typeface="Consolas"/>
              </a:rPr>
            </a:br>
            <a:r>
              <a:rPr lang="en-US" sz="1100" dirty="0">
                <a:latin typeface="Consolas"/>
                <a:cs typeface="Consolas"/>
              </a:rPr>
              <a:t>                 (dy*dy));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}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methods calls / Compiling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83656-5432-B948-A34E-D5E12787EC1E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0CADE-D36D-9645-9271-78503D55C512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8BD5582E-E3E3-8D4E-8402-93411095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20" y="1011113"/>
            <a:ext cx="2020827" cy="6897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let d = p1.distance(p2);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959DC43C-CEF3-0248-B8EB-DA8B0FDBE7E3}"/>
              </a:ext>
            </a:extLst>
          </p:cNvPr>
          <p:cNvSpPr/>
          <p:nvPr/>
        </p:nvSpPr>
        <p:spPr>
          <a:xfrm>
            <a:off x="1940977" y="1489118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7AD5AE77-E542-BE48-98C5-D3DE2036BD7D}"/>
              </a:ext>
            </a:extLst>
          </p:cNvPr>
          <p:cNvSpPr/>
          <p:nvPr/>
        </p:nvSpPr>
        <p:spPr>
          <a:xfrm>
            <a:off x="2502628" y="1021889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375AC16-2FB6-A241-97F7-C36D5FE39C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8" y="4630214"/>
            <a:ext cx="2354250" cy="808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1E10231-8A08-3E42-B048-76F551F6A714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ounded Rectangular Callout 112">
            <a:extLst>
              <a:ext uri="{FF2B5EF4-FFF2-40B4-BE49-F238E27FC236}">
                <a16:creationId xmlns:a16="http://schemas.microsoft.com/office/drawing/2014/main" id="{772C2F96-7096-FB47-9DC2-36E2F8B5B667}"/>
              </a:ext>
            </a:extLst>
          </p:cNvPr>
          <p:cNvSpPr/>
          <p:nvPr/>
        </p:nvSpPr>
        <p:spPr>
          <a:xfrm>
            <a:off x="3066109" y="4839817"/>
            <a:ext cx="1065343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class-level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912D51-5F2E-EBCF-C581-324EEC02C4C3}"/>
              </a:ext>
            </a:extLst>
          </p:cNvPr>
          <p:cNvGrpSpPr/>
          <p:nvPr/>
        </p:nvGrpSpPr>
        <p:grpSpPr>
          <a:xfrm>
            <a:off x="620903" y="5472835"/>
            <a:ext cx="3903735" cy="965652"/>
            <a:chOff x="620903" y="5472835"/>
            <a:chExt cx="3903735" cy="965652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FCA68F1-2395-AC47-A048-3FA759DB10B8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5" b="5555"/>
            <a:stretch/>
          </p:blipFill>
          <p:spPr bwMode="auto">
            <a:xfrm>
              <a:off x="620903" y="5472835"/>
              <a:ext cx="2487462" cy="965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Rounded Rectangular Callout 114">
              <a:extLst>
                <a:ext uri="{FF2B5EF4-FFF2-40B4-BE49-F238E27FC236}">
                  <a16:creationId xmlns:a16="http://schemas.microsoft.com/office/drawing/2014/main" id="{4642E9B5-1B90-6440-AC25-48880AD4F239}"/>
                </a:ext>
              </a:extLst>
            </p:cNvPr>
            <p:cNvSpPr/>
            <p:nvPr/>
          </p:nvSpPr>
          <p:spPr>
            <a:xfrm>
              <a:off x="3171020" y="5794595"/>
              <a:ext cx="1353618" cy="429847"/>
            </a:xfrm>
            <a:prstGeom prst="wedgeRoundRectCallout">
              <a:avLst>
                <a:gd name="adj1" fmla="val -75218"/>
                <a:gd name="adj2" fmla="val 8122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method-level symbol table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8C7B78D-A9D6-8748-8991-77CABDA332D2}"/>
              </a:ext>
            </a:extLst>
          </p:cNvPr>
          <p:cNvSpPr/>
          <p:nvPr/>
        </p:nvSpPr>
        <p:spPr>
          <a:xfrm>
            <a:off x="758673" y="2747511"/>
            <a:ext cx="2808243" cy="578216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E3CB0D7-B4C4-1D4E-ACE6-83B81347459E}"/>
              </a:ext>
            </a:extLst>
          </p:cNvPr>
          <p:cNvSpPr/>
          <p:nvPr/>
        </p:nvSpPr>
        <p:spPr>
          <a:xfrm>
            <a:off x="3417570" y="3232996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CA572477-D11F-E1CB-CC5F-3246CF3FE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637" y="2619306"/>
            <a:ext cx="3958965" cy="334316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latin typeface="Consolas"/>
                <a:cs typeface="Consolas"/>
              </a:rPr>
              <a:t>class Point {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latin typeface="Consolas"/>
                <a:cs typeface="Consolas"/>
              </a:rPr>
              <a:t>field int x, y; </a:t>
            </a:r>
          </a:p>
          <a:p>
            <a:pPr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latin typeface="Consolas"/>
                <a:cs typeface="Consolas"/>
              </a:rPr>
              <a:t>static int pointCount;</a:t>
            </a:r>
          </a:p>
          <a:p>
            <a:pPr>
              <a:spcBef>
                <a:spcPts val="400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compileClass</a:t>
            </a:r>
            <a:r>
              <a:rPr lang="en-US" sz="1200" dirty="0">
                <a:latin typeface="Times New Roman"/>
                <a:cs typeface="Times New Roman"/>
              </a:rPr>
              <a:t> builds the class-level symbol table,</a:t>
            </a:r>
          </a:p>
          <a:p>
            <a:pPr>
              <a:spcBef>
                <a:spcPts val="105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and adds to it the variables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latin typeface="Times New Roman"/>
                <a:cs typeface="Times New Roman"/>
              </a:rPr>
              <a:t>, and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200" dirty="0">
              <a:latin typeface="Consolas"/>
              <a:cs typeface="Consolas"/>
            </a:endParaRPr>
          </a:p>
          <a:p>
            <a:pPr>
              <a:spcBef>
                <a:spcPts val="600"/>
              </a:spcBef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method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int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distance(Point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other)</a:t>
            </a:r>
          </a:p>
          <a:p>
            <a:pPr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var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int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dx,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dy;</a:t>
            </a:r>
          </a:p>
          <a:p>
            <a:pPr>
              <a:spcBef>
                <a:spcPts val="400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compileSubroutine</a:t>
            </a:r>
            <a:r>
              <a:rPr lang="en-US" sz="1200" dirty="0">
                <a:latin typeface="Times New Roman"/>
                <a:cs typeface="Times New Roman"/>
              </a:rPr>
              <a:t> builds the method’s symbol</a:t>
            </a:r>
          </a:p>
          <a:p>
            <a:pPr>
              <a:spcBef>
                <a:spcPts val="105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table, and adds to it the variables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dx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dy.</a:t>
            </a:r>
          </a:p>
          <a:p>
            <a:pPr>
              <a:spcBef>
                <a:spcPts val="105"/>
              </a:spcBef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//// Next, it 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generates the code: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function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Point.distance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2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  <a:defRPr/>
            </a:pPr>
            <a:r>
              <a:rPr lang="en-US" sz="1050" dirty="0">
                <a:latin typeface="Consolas"/>
                <a:cs typeface="Consolas"/>
              </a:rPr>
              <a:t>  </a:t>
            </a:r>
            <a:r>
              <a:rPr lang="en-US" sz="1100" dirty="0">
                <a:latin typeface="Consolas"/>
                <a:cs typeface="Consolas"/>
              </a:rPr>
              <a:t>push</a:t>
            </a: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100" dirty="0">
                <a:latin typeface="Consolas"/>
                <a:cs typeface="Consolas"/>
              </a:rPr>
              <a:t>argument</a:t>
            </a: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100" dirty="0">
                <a:latin typeface="Consolas"/>
                <a:cs typeface="Consolas"/>
              </a:rPr>
              <a:t>0</a:t>
            </a:r>
          </a:p>
          <a:p>
            <a:pPr>
              <a:spcBef>
                <a:spcPts val="200"/>
              </a:spcBef>
              <a:defRPr/>
            </a:pPr>
            <a:r>
              <a:rPr lang="en-US" sz="1050" dirty="0">
                <a:latin typeface="Consolas"/>
                <a:cs typeface="Consolas"/>
              </a:rPr>
              <a:t>  </a:t>
            </a:r>
            <a:r>
              <a:rPr lang="en-US" sz="1100" dirty="0">
                <a:latin typeface="Consolas"/>
                <a:cs typeface="Consolas"/>
              </a:rPr>
              <a:t>pop</a:t>
            </a: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100" dirty="0">
                <a:latin typeface="Consolas"/>
                <a:cs typeface="Consolas"/>
              </a:rPr>
              <a:t>pointer</a:t>
            </a: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1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B7DF5-5353-DDE1-E823-D2FB78705C92}"/>
              </a:ext>
            </a:extLst>
          </p:cNvPr>
          <p:cNvSpPr txBox="1"/>
          <p:nvPr/>
        </p:nvSpPr>
        <p:spPr>
          <a:xfrm>
            <a:off x="4438742" y="2345299"/>
            <a:ext cx="257220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15A11CA-B970-91B2-D227-9A1600D88A22}"/>
              </a:ext>
            </a:extLst>
          </p:cNvPr>
          <p:cNvSpPr/>
          <p:nvPr/>
        </p:nvSpPr>
        <p:spPr>
          <a:xfrm>
            <a:off x="3243933" y="435207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8949C-2D35-59FF-9941-55A5D50401BB}"/>
              </a:ext>
            </a:extLst>
          </p:cNvPr>
          <p:cNvSpPr txBox="1"/>
          <p:nvPr/>
        </p:nvSpPr>
        <p:spPr>
          <a:xfrm>
            <a:off x="3523800" y="895533"/>
            <a:ext cx="257220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5D59867-6FC8-5D8B-C6DF-E26688B80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15719"/>
              </p:ext>
            </p:extLst>
          </p:nvPr>
        </p:nvGraphicFramePr>
        <p:xfrm>
          <a:off x="5598643" y="960633"/>
          <a:ext cx="1919372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69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11" name="Text Box 3">
            <a:extLst>
              <a:ext uri="{FF2B5EF4-FFF2-40B4-BE49-F238E27FC236}">
                <a16:creationId xmlns:a16="http://schemas.microsoft.com/office/drawing/2014/main" id="{716AE454-1E6B-A6CB-8D45-03347760C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881" y="1150890"/>
            <a:ext cx="1785219" cy="11426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0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1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call Point.distance 2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pop local 2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10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>
            <a:extLst>
              <a:ext uri="{FF2B5EF4-FFF2-40B4-BE49-F238E27FC236}">
                <a16:creationId xmlns:a16="http://schemas.microsoft.com/office/drawing/2014/main" id="{79DF5735-1531-3740-BE28-252DD8C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42" y="1808060"/>
            <a:ext cx="3051257" cy="27668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Point.</a:t>
            </a:r>
            <a:r>
              <a:rPr lang="en-US" sz="1100" dirty="0">
                <a:latin typeface="Consolas"/>
                <a:cs typeface="Consolas"/>
              </a:rPr>
              <a:t> */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field int x, y;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static int pointCount;  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this to the other point</a:t>
            </a:r>
            <a:r>
              <a:rPr lang="en-US" sz="1100" dirty="0">
                <a:latin typeface="Consolas"/>
                <a:cs typeface="Consolas"/>
              </a:rPr>
              <a:t> */ </a:t>
            </a:r>
          </a:p>
          <a:p>
            <a:pPr>
              <a:defRPr/>
            </a:pPr>
            <a:r>
              <a:rPr lang="en-US" sz="1100" dirty="0">
                <a:latin typeface="Consolas"/>
                <a:cs typeface="Consolas"/>
              </a:rPr>
              <a:t>  method int distance(Point other)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var int dx, dy;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dx = x – other.getx();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dy = y – other.gety();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return Math.sqrt((dx*dx) +</a:t>
            </a:r>
            <a:br>
              <a:rPr lang="en-US" sz="1100" dirty="0">
                <a:latin typeface="Consolas"/>
                <a:cs typeface="Consolas"/>
              </a:rPr>
            </a:br>
            <a:r>
              <a:rPr lang="en-US" sz="1100" dirty="0">
                <a:latin typeface="Consolas"/>
                <a:cs typeface="Consolas"/>
              </a:rPr>
              <a:t>                 (dy*dy));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}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methods calls / Compiling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83656-5432-B948-A34E-D5E12787EC1E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0CADE-D36D-9645-9271-78503D55C512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8BD5582E-E3E3-8D4E-8402-93411095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20" y="1011113"/>
            <a:ext cx="2020827" cy="6897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let d = p1.distance(p2);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959DC43C-CEF3-0248-B8EB-DA8B0FDBE7E3}"/>
              </a:ext>
            </a:extLst>
          </p:cNvPr>
          <p:cNvSpPr/>
          <p:nvPr/>
        </p:nvSpPr>
        <p:spPr>
          <a:xfrm>
            <a:off x="1940977" y="1489118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94" name="Rounded Rectangular Callout 93">
            <a:extLst>
              <a:ext uri="{FF2B5EF4-FFF2-40B4-BE49-F238E27FC236}">
                <a16:creationId xmlns:a16="http://schemas.microsoft.com/office/drawing/2014/main" id="{93727413-9BCE-9443-8481-A8E8CE668DF7}"/>
              </a:ext>
            </a:extLst>
          </p:cNvPr>
          <p:cNvSpPr/>
          <p:nvPr/>
        </p:nvSpPr>
        <p:spPr>
          <a:xfrm>
            <a:off x="3243933" y="435207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7AD5AE77-E542-BE48-98C5-D3DE2036BD7D}"/>
              </a:ext>
            </a:extLst>
          </p:cNvPr>
          <p:cNvSpPr/>
          <p:nvPr/>
        </p:nvSpPr>
        <p:spPr>
          <a:xfrm>
            <a:off x="2502628" y="1021889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FCA68F1-2395-AC47-A048-3FA759DB10B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5" b="5555"/>
          <a:stretch/>
        </p:blipFill>
        <p:spPr bwMode="auto">
          <a:xfrm>
            <a:off x="620903" y="5472835"/>
            <a:ext cx="2487462" cy="96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375AC16-2FB6-A241-97F7-C36D5FE39C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8" y="4630214"/>
            <a:ext cx="2354250" cy="808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1E10231-8A08-3E42-B048-76F551F6A714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8C7B78D-A9D6-8748-8991-77CABDA332D2}"/>
              </a:ext>
            </a:extLst>
          </p:cNvPr>
          <p:cNvSpPr/>
          <p:nvPr/>
        </p:nvSpPr>
        <p:spPr>
          <a:xfrm>
            <a:off x="758673" y="3276159"/>
            <a:ext cx="2808243" cy="951836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E3CB0D7-B4C4-1D4E-ACE6-83B81347459E}"/>
              </a:ext>
            </a:extLst>
          </p:cNvPr>
          <p:cNvSpPr/>
          <p:nvPr/>
        </p:nvSpPr>
        <p:spPr>
          <a:xfrm>
            <a:off x="3417570" y="3232996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37E7D76-AB9F-CAC8-D051-0CCF2C74932F}"/>
              </a:ext>
            </a:extLst>
          </p:cNvPr>
          <p:cNvSpPr/>
          <p:nvPr/>
        </p:nvSpPr>
        <p:spPr>
          <a:xfrm>
            <a:off x="3066109" y="4839817"/>
            <a:ext cx="1065343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class-level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C97AD1B-E5BA-7990-D534-A025EB779B4E}"/>
              </a:ext>
            </a:extLst>
          </p:cNvPr>
          <p:cNvSpPr/>
          <p:nvPr/>
        </p:nvSpPr>
        <p:spPr>
          <a:xfrm>
            <a:off x="3171020" y="5794595"/>
            <a:ext cx="1353618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method-level symbol table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C911919-D71E-0929-688F-78EB660D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637" y="2619306"/>
            <a:ext cx="3958965" cy="334316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latin typeface="Consolas"/>
                <a:cs typeface="Consolas"/>
              </a:rPr>
              <a:t>class Point {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latin typeface="Consolas"/>
                <a:cs typeface="Consolas"/>
              </a:rPr>
              <a:t>field int x, y; </a:t>
            </a:r>
          </a:p>
          <a:p>
            <a:pPr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100" b="1" dirty="0">
                <a:latin typeface="Consolas"/>
                <a:cs typeface="Consolas"/>
              </a:rPr>
              <a:t>static int pointCount;</a:t>
            </a:r>
          </a:p>
          <a:p>
            <a:pPr>
              <a:spcBef>
                <a:spcPts val="400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compileClass</a:t>
            </a:r>
            <a:r>
              <a:rPr lang="en-US" sz="1200" dirty="0">
                <a:latin typeface="Times New Roman"/>
                <a:cs typeface="Times New Roman"/>
              </a:rPr>
              <a:t> builds the class-level symbol table,</a:t>
            </a:r>
          </a:p>
          <a:p>
            <a:pPr>
              <a:spcBef>
                <a:spcPts val="105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and adds to it the variables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200" dirty="0">
                <a:latin typeface="Times New Roman"/>
                <a:cs typeface="Times New Roman"/>
              </a:rPr>
              <a:t>, and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pointCount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200" dirty="0">
              <a:latin typeface="Consolas"/>
              <a:cs typeface="Consolas"/>
            </a:endParaRPr>
          </a:p>
          <a:p>
            <a:pPr>
              <a:spcBef>
                <a:spcPts val="600"/>
              </a:spcBef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method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int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distance(Point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other)</a:t>
            </a:r>
          </a:p>
          <a:p>
            <a:pPr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var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int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dx,</a:t>
            </a:r>
            <a:r>
              <a:rPr lang="en-US" sz="1050" b="1" dirty="0">
                <a:latin typeface="Consolas"/>
                <a:cs typeface="Consolas"/>
              </a:rPr>
              <a:t> </a:t>
            </a:r>
            <a:r>
              <a:rPr lang="en-US" sz="1100" b="1" dirty="0">
                <a:latin typeface="Consolas"/>
                <a:cs typeface="Consolas"/>
              </a:rPr>
              <a:t>dy;</a:t>
            </a:r>
          </a:p>
          <a:p>
            <a:pPr>
              <a:spcBef>
                <a:spcPts val="400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compileSubroutine</a:t>
            </a:r>
            <a:r>
              <a:rPr lang="en-US" sz="1200" dirty="0">
                <a:latin typeface="Times New Roman"/>
                <a:cs typeface="Times New Roman"/>
              </a:rPr>
              <a:t> builds the method’s symbol</a:t>
            </a:r>
          </a:p>
          <a:p>
            <a:pPr>
              <a:spcBef>
                <a:spcPts val="105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//// table, and adds to it the variables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dx</a:t>
            </a:r>
            <a:r>
              <a:rPr lang="en-US" sz="1200" dirty="0">
                <a:latin typeface="Times New Roman"/>
                <a:cs typeface="Times New Roman"/>
              </a:rPr>
              <a:t>,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dy.</a:t>
            </a:r>
          </a:p>
          <a:p>
            <a:pPr>
              <a:spcBef>
                <a:spcPts val="105"/>
              </a:spcBef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//// Next, it 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generates the code: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function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Point.distance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2</a:t>
            </a:r>
            <a:r>
              <a:rPr lang="en-US" sz="12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endParaRPr lang="en-US" sz="1200" dirty="0">
              <a:latin typeface="Times New Roman"/>
              <a:cs typeface="Times New Roman"/>
            </a:endParaRPr>
          </a:p>
          <a:p>
            <a:pPr>
              <a:spcBef>
                <a:spcPts val="200"/>
              </a:spcBef>
              <a:defRPr/>
            </a:pPr>
            <a:r>
              <a:rPr lang="en-US" sz="1050" dirty="0">
                <a:latin typeface="Consolas"/>
                <a:cs typeface="Consolas"/>
              </a:rPr>
              <a:t>  </a:t>
            </a:r>
            <a:r>
              <a:rPr lang="en-US" sz="1100" dirty="0">
                <a:latin typeface="Consolas"/>
                <a:cs typeface="Consolas"/>
              </a:rPr>
              <a:t>push</a:t>
            </a: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100" dirty="0">
                <a:latin typeface="Consolas"/>
                <a:cs typeface="Consolas"/>
              </a:rPr>
              <a:t>argument</a:t>
            </a: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100" dirty="0">
                <a:latin typeface="Consolas"/>
                <a:cs typeface="Consolas"/>
              </a:rPr>
              <a:t>0</a:t>
            </a:r>
          </a:p>
          <a:p>
            <a:pPr>
              <a:spcBef>
                <a:spcPts val="200"/>
              </a:spcBef>
              <a:defRPr/>
            </a:pPr>
            <a:r>
              <a:rPr lang="en-US" sz="1050" dirty="0">
                <a:latin typeface="Consolas"/>
                <a:cs typeface="Consolas"/>
              </a:rPr>
              <a:t>  </a:t>
            </a:r>
            <a:r>
              <a:rPr lang="en-US" sz="1100" dirty="0">
                <a:latin typeface="Consolas"/>
                <a:cs typeface="Consolas"/>
              </a:rPr>
              <a:t>pop</a:t>
            </a: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100" dirty="0">
                <a:latin typeface="Consolas"/>
                <a:cs typeface="Consolas"/>
              </a:rPr>
              <a:t>pointer</a:t>
            </a:r>
            <a:r>
              <a:rPr lang="en-US" sz="1050" dirty="0">
                <a:latin typeface="Consolas"/>
                <a:cs typeface="Consolas"/>
              </a:rPr>
              <a:t> </a:t>
            </a:r>
            <a:r>
              <a:rPr lang="en-US" sz="1100" dirty="0">
                <a:latin typeface="Consolas"/>
                <a:cs typeface="Consolas"/>
              </a:rPr>
              <a:t>0</a:t>
            </a:r>
          </a:p>
          <a:p>
            <a:pPr>
              <a:spcBef>
                <a:spcPts val="600"/>
              </a:spcBef>
              <a:defRPr/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Next, </a:t>
            </a:r>
            <a:r>
              <a:rPr lang="en-US" sz="1050" dirty="0">
                <a:latin typeface="Consolas" panose="020B0609020204030204" pitchFamily="49" charset="0"/>
                <a:ea typeface="宋体"/>
                <a:cs typeface="Consolas" panose="020B0609020204030204" pitchFamily="49" charset="0"/>
              </a:rPr>
              <a:t>compileStatements</a:t>
            </a: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is called to handle the method’s</a:t>
            </a:r>
          </a:p>
          <a:p>
            <a:pPr>
              <a:defRPr/>
            </a:pPr>
            <a:r>
              <a:rPr lang="en-US" sz="11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//// statements.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8A507-541B-9EA3-19E2-3BD264A9DC03}"/>
              </a:ext>
            </a:extLst>
          </p:cNvPr>
          <p:cNvSpPr txBox="1"/>
          <p:nvPr/>
        </p:nvSpPr>
        <p:spPr>
          <a:xfrm>
            <a:off x="4438742" y="2345299"/>
            <a:ext cx="257220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8FB63-8058-FF81-900C-849B52E639A6}"/>
              </a:ext>
            </a:extLst>
          </p:cNvPr>
          <p:cNvSpPr txBox="1"/>
          <p:nvPr/>
        </p:nvSpPr>
        <p:spPr>
          <a:xfrm>
            <a:off x="3523800" y="895533"/>
            <a:ext cx="257220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42FAFD-E3DF-767F-3750-979CF20F9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15719"/>
              </p:ext>
            </p:extLst>
          </p:nvPr>
        </p:nvGraphicFramePr>
        <p:xfrm>
          <a:off x="5598643" y="960633"/>
          <a:ext cx="1919372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69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10" name="Text Box 3">
            <a:extLst>
              <a:ext uri="{FF2B5EF4-FFF2-40B4-BE49-F238E27FC236}">
                <a16:creationId xmlns:a16="http://schemas.microsoft.com/office/drawing/2014/main" id="{D8C1853D-60E7-6206-AFA2-60CAC1BEB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881" y="1150890"/>
            <a:ext cx="1785219" cy="11426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0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1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call Point.distance 2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pop local 2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581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>
            <a:extLst>
              <a:ext uri="{FF2B5EF4-FFF2-40B4-BE49-F238E27FC236}">
                <a16:creationId xmlns:a16="http://schemas.microsoft.com/office/drawing/2014/main" id="{79DF5735-1531-3740-BE28-252DD8C38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42" y="1808060"/>
            <a:ext cx="3051257" cy="27668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Point.</a:t>
            </a:r>
            <a:r>
              <a:rPr lang="en-US" sz="1100" dirty="0">
                <a:latin typeface="Consolas"/>
                <a:cs typeface="Consolas"/>
              </a:rPr>
              <a:t> */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class Point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field int x, y;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static int pointCount;   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/**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this to the other point</a:t>
            </a:r>
            <a:r>
              <a:rPr lang="en-US" sz="1100" dirty="0">
                <a:latin typeface="Consolas"/>
                <a:cs typeface="Consolas"/>
              </a:rPr>
              <a:t> */ </a:t>
            </a:r>
          </a:p>
          <a:p>
            <a:pPr>
              <a:defRPr/>
            </a:pPr>
            <a:r>
              <a:rPr lang="en-US" sz="1100" dirty="0">
                <a:latin typeface="Consolas"/>
                <a:cs typeface="Consolas"/>
              </a:rPr>
              <a:t>  method int distance(Point other) {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var int dx, dy;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dx = x – other.getx();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let dy = y – other.gety();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return Math.sqrt((dx*dx) +</a:t>
            </a:r>
            <a:br>
              <a:rPr lang="en-US" sz="1100" dirty="0">
                <a:latin typeface="Consolas"/>
                <a:cs typeface="Consolas"/>
              </a:rPr>
            </a:br>
            <a:r>
              <a:rPr lang="en-US" sz="1100" dirty="0">
                <a:latin typeface="Consolas"/>
                <a:cs typeface="Consolas"/>
              </a:rPr>
              <a:t>                 (dy*dy));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}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...</a:t>
            </a:r>
          </a:p>
          <a:p>
            <a:pPr>
              <a:spcBef>
                <a:spcPts val="102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methods calls / Compiling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483656-5432-B948-A34E-D5E12787EC1E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0CADE-D36D-9645-9271-78503D55C512}"/>
              </a:ext>
            </a:extLst>
          </p:cNvPr>
          <p:cNvSpPr txBox="1"/>
          <p:nvPr/>
        </p:nvSpPr>
        <p:spPr>
          <a:xfrm>
            <a:off x="287819" y="842353"/>
            <a:ext cx="2797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8BD5582E-E3E3-8D4E-8402-93411095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20" y="1011113"/>
            <a:ext cx="2020827" cy="6897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90800" rIns="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let d = p1.distance(p2);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959DC43C-CEF3-0248-B8EB-DA8B0FDBE7E3}"/>
              </a:ext>
            </a:extLst>
          </p:cNvPr>
          <p:cNvSpPr/>
          <p:nvPr/>
        </p:nvSpPr>
        <p:spPr>
          <a:xfrm>
            <a:off x="1940977" y="1489118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caller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7AD5AE77-E542-BE48-98C5-D3DE2036BD7D}"/>
              </a:ext>
            </a:extLst>
          </p:cNvPr>
          <p:cNvSpPr/>
          <p:nvPr/>
        </p:nvSpPr>
        <p:spPr>
          <a:xfrm>
            <a:off x="2502628" y="1021889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FCA68F1-2395-AC47-A048-3FA759DB10B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5" b="5555"/>
          <a:stretch/>
        </p:blipFill>
        <p:spPr bwMode="auto">
          <a:xfrm>
            <a:off x="620903" y="5472835"/>
            <a:ext cx="2487462" cy="96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375AC16-2FB6-A241-97F7-C36D5FE39C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8" y="4630214"/>
            <a:ext cx="2354250" cy="808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1E10231-8A08-3E42-B048-76F551F6A714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B3B2856-6E40-1E4E-9C17-12B81171778A}"/>
              </a:ext>
            </a:extLst>
          </p:cNvPr>
          <p:cNvSpPr txBox="1"/>
          <p:nvPr/>
        </p:nvSpPr>
        <p:spPr>
          <a:xfrm>
            <a:off x="3523800" y="895533"/>
            <a:ext cx="257220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7ADEA97-C292-3436-D72B-FA969FDEF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638" y="2619305"/>
            <a:ext cx="3051257" cy="381918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</a:t>
            </a:r>
            <a:r>
              <a:rPr lang="en-US" sz="1000" b="1" dirty="0">
                <a:latin typeface="Consolas"/>
                <a:cs typeface="Consolas"/>
              </a:rPr>
              <a:t>method int distance(Point other) {</a:t>
            </a:r>
          </a:p>
          <a:p>
            <a:pPr algn="just">
              <a:defRPr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</a:t>
            </a:r>
            <a:r>
              <a:rPr lang="en-US" sz="1000" b="1" dirty="0">
                <a:latin typeface="Consolas"/>
                <a:cs typeface="Consolas"/>
              </a:rPr>
              <a:t>var int dx, dy;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function Point.distance 2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push argument 0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pop pointer 0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000" b="1" dirty="0">
                <a:latin typeface="Consolas"/>
                <a:cs typeface="Consolas"/>
              </a:rPr>
              <a:t>let dx = x – other.getx();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push this 0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push argument 1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call Point.getx 1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sub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pop local 0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</a:t>
            </a:r>
            <a:r>
              <a:rPr lang="en-US" sz="1000" b="1" dirty="0">
                <a:latin typeface="Consolas"/>
                <a:cs typeface="Consolas"/>
              </a:rPr>
              <a:t>let dy = y – other.gety();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////  </a:t>
            </a:r>
            <a:r>
              <a:rPr lang="en-US" sz="1000" dirty="0">
                <a:latin typeface="Times New Roman"/>
                <a:cs typeface="Times New Roman"/>
              </a:rPr>
              <a:t>Similar, code omitted.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</a:t>
            </a:r>
            <a:r>
              <a:rPr lang="en-US" sz="1000" b="1" dirty="0">
                <a:latin typeface="Consolas"/>
                <a:cs typeface="Consolas"/>
              </a:rPr>
              <a:t>return Math.sqrt((dx*dx)+(dy*dy));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push local 0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push local 0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call Math.multiply 2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push local 1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push local 1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call Math.multiply 2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add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call Math.sqrt 1</a:t>
            </a:r>
          </a:p>
          <a:p>
            <a:pPr>
              <a:spcBef>
                <a:spcPts val="100"/>
              </a:spcBef>
              <a:defRPr/>
            </a:pPr>
            <a:r>
              <a:rPr lang="en-US" sz="1000" dirty="0">
                <a:latin typeface="Consolas"/>
                <a:cs typeface="Consolas"/>
              </a:rPr>
              <a:t>  return</a:t>
            </a:r>
          </a:p>
          <a:p>
            <a:endParaRPr lang="en-US" sz="1000" dirty="0"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37E6F148-4230-4D8A-3C8D-28FF5C1BB144}"/>
              </a:ext>
            </a:extLst>
          </p:cNvPr>
          <p:cNvSpPr/>
          <p:nvPr/>
        </p:nvSpPr>
        <p:spPr>
          <a:xfrm>
            <a:off x="3066109" y="4839817"/>
            <a:ext cx="1065343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class-level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symbol table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F6B95DA-7B8D-7B63-0350-B85C86116C78}"/>
              </a:ext>
            </a:extLst>
          </p:cNvPr>
          <p:cNvSpPr/>
          <p:nvPr/>
        </p:nvSpPr>
        <p:spPr>
          <a:xfrm>
            <a:off x="3171020" y="5794595"/>
            <a:ext cx="1353618" cy="429847"/>
          </a:xfrm>
          <a:prstGeom prst="wedgeRoundRectCallout">
            <a:avLst>
              <a:gd name="adj1" fmla="val -75218"/>
              <a:gd name="adj2" fmla="val 812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method-level symbol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13BB9-F9EC-AB84-42A9-A2B1EEB1B960}"/>
              </a:ext>
            </a:extLst>
          </p:cNvPr>
          <p:cNvSpPr txBox="1"/>
          <p:nvPr/>
        </p:nvSpPr>
        <p:spPr>
          <a:xfrm>
            <a:off x="4438742" y="2345299"/>
            <a:ext cx="257220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42A730-DDCB-2FDC-C193-084B0513AA0B}"/>
              </a:ext>
            </a:extLst>
          </p:cNvPr>
          <p:cNvSpPr/>
          <p:nvPr/>
        </p:nvSpPr>
        <p:spPr>
          <a:xfrm>
            <a:off x="758673" y="2741932"/>
            <a:ext cx="2808243" cy="1486063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E3CB0D7-B4C4-1D4E-ACE6-83B81347459E}"/>
              </a:ext>
            </a:extLst>
          </p:cNvPr>
          <p:cNvSpPr/>
          <p:nvPr/>
        </p:nvSpPr>
        <p:spPr>
          <a:xfrm>
            <a:off x="3417570" y="3232996"/>
            <a:ext cx="1021172" cy="69355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compiler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A269C6-A9A6-04EA-05A7-4A73F3281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519058"/>
              </p:ext>
            </p:extLst>
          </p:nvPr>
        </p:nvGraphicFramePr>
        <p:xfrm>
          <a:off x="5598643" y="960633"/>
          <a:ext cx="1919372" cy="84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69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27086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73600"/>
                  </a:ext>
                </a:extLst>
              </a:tr>
            </a:tbl>
          </a:graphicData>
        </a:graphic>
      </p:graphicFrame>
      <p:sp>
        <p:nvSpPr>
          <p:cNvPr id="10" name="Text Box 3">
            <a:extLst>
              <a:ext uri="{FF2B5EF4-FFF2-40B4-BE49-F238E27FC236}">
                <a16:creationId xmlns:a16="http://schemas.microsoft.com/office/drawing/2014/main" id="{1DD20D3D-683E-1196-4F24-C5FDE8EBB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881" y="1150890"/>
            <a:ext cx="1785219" cy="114265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0" rIns="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0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local 1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call Point.distance 2</a:t>
            </a:r>
          </a:p>
          <a:p>
            <a:pPr algn="just">
              <a:spcBef>
                <a:spcPts val="2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pop local 2</a:t>
            </a:r>
          </a:p>
          <a:p>
            <a:pPr algn="just"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E053002-761B-BC40-73C3-C7D13B077C46}"/>
              </a:ext>
            </a:extLst>
          </p:cNvPr>
          <p:cNvSpPr/>
          <p:nvPr/>
        </p:nvSpPr>
        <p:spPr>
          <a:xfrm>
            <a:off x="3243933" y="4352074"/>
            <a:ext cx="396846" cy="158766"/>
          </a:xfrm>
          <a:prstGeom prst="wedgeRoundRectCallout">
            <a:avLst>
              <a:gd name="adj1" fmla="val -45377"/>
              <a:gd name="adj2" fmla="val 1504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callee</a:t>
            </a:r>
          </a:p>
        </p:txBody>
      </p:sp>
    </p:spTree>
    <p:extLst>
      <p:ext uri="{BB962C8B-B14F-4D97-AF65-F5344CB8AC3E}">
        <p14:creationId xmlns:p14="http://schemas.microsoft.com/office/powerpoint/2010/main" val="2806170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6" y="1390486"/>
            <a:ext cx="3937453" cy="51708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85127B9-3D19-6F40-AB6E-0E79EF98C6DC}"/>
              </a:ext>
            </a:extLst>
          </p:cNvPr>
          <p:cNvSpPr/>
          <p:nvPr/>
        </p:nvSpPr>
        <p:spPr>
          <a:xfrm>
            <a:off x="1342649" y="4293763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D7133-0671-9445-B4C0-220A25E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1AB7D-B7B1-6E47-93FF-298234DE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3E786-CE59-3341-9914-A590DCDC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E29A3-B3D7-F449-B29F-C00E1248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0" y="3754479"/>
            <a:ext cx="340108" cy="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6" y="1390486"/>
            <a:ext cx="3937453" cy="51708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arrays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Manipulating array elements 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85127B9-3D19-6F40-AB6E-0E79EF98C6DC}"/>
              </a:ext>
            </a:extLst>
          </p:cNvPr>
          <p:cNvSpPr/>
          <p:nvPr/>
        </p:nvSpPr>
        <p:spPr>
          <a:xfrm>
            <a:off x="1342649" y="4293763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D7133-0671-9445-B4C0-220A25E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1AB7D-B7B1-6E47-93FF-298234DE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3E786-CE59-3341-9914-A590DCDC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E29A3-B3D7-F449-B29F-C00E1248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0" y="3754479"/>
            <a:ext cx="340108" cy="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24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6" y="1390486"/>
            <a:ext cx="3937453" cy="51708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arrays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Manipulating array elements 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85127B9-3D19-6F40-AB6E-0E79EF98C6DC}"/>
              </a:ext>
            </a:extLst>
          </p:cNvPr>
          <p:cNvSpPr/>
          <p:nvPr/>
        </p:nvSpPr>
        <p:spPr>
          <a:xfrm>
            <a:off x="1837501" y="4724069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D7133-0671-9445-B4C0-220A25E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1AB7D-B7B1-6E47-93FF-298234DE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3E786-CE59-3341-9914-A590DCDC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E29A3-B3D7-F449-B29F-C00E1248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0" y="3754479"/>
            <a:ext cx="340108" cy="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5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lessons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894908" y="1019866"/>
            <a:ext cx="3147006" cy="32845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u="sng" dirty="0"/>
              <a:t>Implementing a procedural</a:t>
            </a:r>
            <a:br>
              <a:rPr lang="en-US" sz="2000" u="sng" dirty="0"/>
            </a:br>
            <a:r>
              <a:rPr lang="en-US" sz="2000" u="sng" dirty="0"/>
              <a:t>programming language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Variables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Expressions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Statements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Flow of control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Arrays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Functions</a:t>
            </a:r>
          </a:p>
          <a:p>
            <a:pPr marL="0" indent="0">
              <a:spcBef>
                <a:spcPts val="600"/>
              </a:spcBef>
              <a:buNone/>
            </a:pPr>
            <a:endParaRPr lang="en-US" sz="14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A02DD5-3604-9740-B390-1AB6B12760E2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C284A-D20C-B859-0728-CF96A7791CCB}"/>
              </a:ext>
            </a:extLst>
          </p:cNvPr>
          <p:cNvSpPr txBox="1">
            <a:spLocks/>
          </p:cNvSpPr>
          <p:nvPr/>
        </p:nvSpPr>
        <p:spPr>
          <a:xfrm>
            <a:off x="4638646" y="1032935"/>
            <a:ext cx="3511441" cy="3284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Implementing an object-based</a:t>
            </a:r>
            <a:br>
              <a:rPr lang="en-US" sz="2000" u="sng" dirty="0"/>
            </a:br>
            <a:r>
              <a:rPr lang="en-US" sz="2000" u="sng" dirty="0"/>
              <a:t>programming language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Objects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Constructors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Methods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49D50D-F3BB-1303-B9A5-F54040D407F3}"/>
              </a:ext>
            </a:extLst>
          </p:cNvPr>
          <p:cNvSpPr txBox="1">
            <a:spLocks/>
          </p:cNvSpPr>
          <p:nvPr/>
        </p:nvSpPr>
        <p:spPr>
          <a:xfrm>
            <a:off x="2817724" y="3696805"/>
            <a:ext cx="3045113" cy="2685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u="sng" dirty="0"/>
              <a:t>Software engineering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Parsing </a:t>
            </a:r>
            <a:r>
              <a:rPr lang="en-US" sz="1400" dirty="0"/>
              <a:t>(mostly done)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Symbol tables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Compilation engine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Code generation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Memory management.</a:t>
            </a:r>
          </a:p>
          <a:p>
            <a:pPr>
              <a:spcBef>
                <a:spcPts val="2200"/>
              </a:spcBef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300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12893" y="6696887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3222D-DDA0-1D83-0854-6B76B66E1B5E}"/>
              </a:ext>
            </a:extLst>
          </p:cNvPr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B1B9B-3078-BB31-E4C4-20FECABF3D80}"/>
              </a:ext>
            </a:extLst>
          </p:cNvPr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A7FEC0-E8A4-7880-7C8B-3B760C93D091}"/>
              </a:ext>
            </a:extLst>
          </p:cNvPr>
          <p:cNvSpPr/>
          <p:nvPr/>
        </p:nvSpPr>
        <p:spPr>
          <a:xfrm>
            <a:off x="8340350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 Box 3">
            <a:extLst>
              <a:ext uri="{FF2B5EF4-FFF2-40B4-BE49-F238E27FC236}">
                <a16:creationId xmlns:a16="http://schemas.microsoft.com/office/drawing/2014/main" id="{E0D14576-53E9-B2C2-9897-5B09C89BA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23269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an array variable: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the array: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Array.new(5);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Manipulates the array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arr[2] = 17;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F01F69-DA98-DCDB-BC63-6C8804D204DC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28015ED-C0DC-5267-60B1-385376A7C315}"/>
              </a:ext>
            </a:extLst>
          </p:cNvPr>
          <p:cNvSpPr/>
          <p:nvPr/>
        </p:nvSpPr>
        <p:spPr>
          <a:xfrm>
            <a:off x="7916207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464B41-EF11-901D-CCDC-7E4425F7EE06}"/>
              </a:ext>
            </a:extLst>
          </p:cNvPr>
          <p:cNvSpPr/>
          <p:nvPr/>
        </p:nvSpPr>
        <p:spPr>
          <a:xfrm>
            <a:off x="6827015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9BFCF4-01DB-AE75-5F0E-B52647DE667D}"/>
              </a:ext>
            </a:extLst>
          </p:cNvPr>
          <p:cNvGrpSpPr/>
          <p:nvPr/>
        </p:nvGrpSpPr>
        <p:grpSpPr>
          <a:xfrm>
            <a:off x="5937222" y="997575"/>
            <a:ext cx="1843371" cy="3892935"/>
            <a:chOff x="5538934" y="1148257"/>
            <a:chExt cx="1843371" cy="38929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5D2F2-39EA-6EC2-BD66-F36CC0FAED0F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571D88-9848-6CA2-C8CF-2FC51A38B25D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E02011-F6CE-822B-249E-B5CF4D0A855F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B2F329-8E1D-F25E-5522-A9B8F658B38E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E395A3-3415-B132-E393-02CA5E92A18B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DF8A01-241E-F84B-DC82-2D6632E38B48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B30E59-46F6-5C3D-1BAF-1D7672ADAE36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B0D0D2-B938-D4F9-2315-C7A04F00209F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734D0C-D523-4B2D-7D4C-3335041B0BB7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CADACC-8998-060C-1B9A-22110E0F89E2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B950EAF-EB53-994D-0613-B5DB6D2D348F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AA5E7F-DF35-8C64-2038-29CFFBC86559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0B57D4-95FA-0DC7-D77E-BE60D0C19792}"/>
                </a:ext>
              </a:extLst>
            </p:cNvPr>
            <p:cNvSpPr/>
            <p:nvPr/>
          </p:nvSpPr>
          <p:spPr>
            <a:xfrm>
              <a:off x="6112282" y="311807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CAD7454-AE5F-4314-9797-724D6283AF2E}"/>
                </a:ext>
              </a:extLst>
            </p:cNvPr>
            <p:cNvSpPr/>
            <p:nvPr/>
          </p:nvSpPr>
          <p:spPr>
            <a:xfrm>
              <a:off x="6112282" y="32944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E7A4F2-D296-9928-8CE6-90FB7773DB7F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7365C3-E374-1526-EF13-EF3285DCC7FD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946962-394C-1474-67DB-0EADA55BFA2D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528A7C-D7C9-8B5B-9F70-5648CFC60A96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1D9450A-92FF-6A46-D2F1-A3ED55FD4665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B7AF0-D6E3-40D8-2640-DE740889193A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65773F-8468-CE71-93B0-1BE43662821A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DE9AD-17F3-326C-52BB-E676EFC18D34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D485B-79DD-06EB-C575-8DB29F26F877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FED5132-AB36-0361-6DFE-3BC3DC688C3F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5CE20B-2FF4-9BC7-0D61-CC32496E87A0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94A578A-008A-5F5F-066C-F1DDD234A458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C7C6C7-D216-63B2-2C29-20665685BD74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CBA2B1-3653-77A8-0988-3343B3C88C30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999CAA-72B2-FB1E-BA96-E6E87D4709F9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D08822-5810-788D-C29E-14F8666E64DD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4328C7-D8BF-9632-C9C8-696571C66271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8609E56-250E-E34C-81B7-2237BACD2FFF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BF4929-B8B1-EDE7-FB3B-B71F7BE35A4D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010F807-8E82-27CF-2F12-E83BBA3F367C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ED31BD0-518B-49CB-D32B-99866C72EF2B}"/>
                </a:ext>
              </a:extLst>
            </p:cNvPr>
            <p:cNvSpPr/>
            <p:nvPr/>
          </p:nvSpPr>
          <p:spPr>
            <a:xfrm>
              <a:off x="6509128" y="3766156"/>
              <a:ext cx="396846" cy="15350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BD2A09E-3DDC-AA97-DAAD-2DACBDA9267D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AEDBA04-98B1-08AA-5631-4DE3D511CB0D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F40C3A-3769-ABFA-B6E4-22DBDD1AE0E9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1D56FF0-F9B2-4294-36E8-F659308BC272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7BC0258-855D-3409-E8AD-B8B906E1EBBA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F4DD427-2638-BE83-2566-BC6EC6CE8421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EA66FF-6386-0D44-23DE-F84416FEBCF6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B2DA08F-F776-5B8D-B28A-B703A0DD4914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2FA3B1-9CD7-1ECB-BCC0-349E5B7FBF5C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263B692-98E1-9998-BA9E-12E667139306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44E5DC-8B7D-1CB7-E797-3DCCE1771716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9EDC68F-DE99-513D-EB2D-CA10B087CB49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9636AB5-9AA2-FD4D-76DD-B6CD7C66CB77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Left Brace 59">
              <a:extLst>
                <a:ext uri="{FF2B5EF4-FFF2-40B4-BE49-F238E27FC236}">
                  <a16:creationId xmlns:a16="http://schemas.microsoft.com/office/drawing/2014/main" id="{A05B32DB-8563-3A3D-E80D-DBF40E207B10}"/>
                </a:ext>
              </a:extLst>
            </p:cNvPr>
            <p:cNvSpPr/>
            <p:nvPr/>
          </p:nvSpPr>
          <p:spPr>
            <a:xfrm>
              <a:off x="5961499" y="3271317"/>
              <a:ext cx="212730" cy="160322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4A1F725-A617-F78B-4A20-39DF3629616D}"/>
                </a:ext>
              </a:extLst>
            </p:cNvPr>
            <p:cNvSpPr/>
            <p:nvPr/>
          </p:nvSpPr>
          <p:spPr>
            <a:xfrm>
              <a:off x="5538934" y="396415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62" name="Left Brace 61">
              <a:extLst>
                <a:ext uri="{FF2B5EF4-FFF2-40B4-BE49-F238E27FC236}">
                  <a16:creationId xmlns:a16="http://schemas.microsoft.com/office/drawing/2014/main" id="{20F56641-CD1B-2B12-B523-E941D961B850}"/>
                </a:ext>
              </a:extLst>
            </p:cNvPr>
            <p:cNvSpPr/>
            <p:nvPr/>
          </p:nvSpPr>
          <p:spPr>
            <a:xfrm>
              <a:off x="5975909" y="2338854"/>
              <a:ext cx="198320" cy="894601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0E32E78-5F74-5BC0-DA69-F0FE80848E67}"/>
                </a:ext>
              </a:extLst>
            </p:cNvPr>
            <p:cNvSpPr/>
            <p:nvPr/>
          </p:nvSpPr>
          <p:spPr>
            <a:xfrm>
              <a:off x="5567160" y="268023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5524BF9-52EB-9241-58D4-686E4AA46CC3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6EA92E0-1AC9-FCF1-9920-F29A602C6DBF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AD561F-49AD-C881-768A-5EADD4700283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308919-1658-EA0A-72D4-3ECB6FCAF556}"/>
              </a:ext>
            </a:extLst>
          </p:cNvPr>
          <p:cNvSpPr txBox="1"/>
          <p:nvPr/>
        </p:nvSpPr>
        <p:spPr>
          <a:xfrm>
            <a:off x="763644" y="4431225"/>
            <a:ext cx="4898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3675" lvl="0" indent="-1936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 the Jack language, arrays are implemented as instances of an OS class named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</a:p>
          <a:p>
            <a:pPr marL="193675" lvl="0" indent="-1936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Arrays are constructed by calling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Array.new</a:t>
            </a:r>
          </a:p>
          <a:p>
            <a:pPr marL="193675" lvl="0" indent="-1936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Array.new</a:t>
            </a:r>
            <a:r>
              <a:rPr lang="en-US" sz="1600" dirty="0">
                <a:latin typeface="Times New Roman"/>
                <a:cs typeface="Times New Roman"/>
              </a:rPr>
              <a:t> will be implemented in chapter 12,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when we’ll build the OS.</a:t>
            </a:r>
          </a:p>
        </p:txBody>
      </p:sp>
    </p:spTree>
    <p:extLst>
      <p:ext uri="{BB962C8B-B14F-4D97-AF65-F5344CB8AC3E}">
        <p14:creationId xmlns:p14="http://schemas.microsoft.com/office/powerpoint/2010/main" val="1250181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12893" y="6696887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3222D-DDA0-1D83-0854-6B76B66E1B5E}"/>
              </a:ext>
            </a:extLst>
          </p:cNvPr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B1B9B-3078-BB31-E4C4-20FECABF3D80}"/>
              </a:ext>
            </a:extLst>
          </p:cNvPr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A7FEC0-E8A4-7880-7C8B-3B760C93D091}"/>
              </a:ext>
            </a:extLst>
          </p:cNvPr>
          <p:cNvSpPr/>
          <p:nvPr/>
        </p:nvSpPr>
        <p:spPr>
          <a:xfrm>
            <a:off x="8340350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 Box 3">
            <a:extLst>
              <a:ext uri="{FF2B5EF4-FFF2-40B4-BE49-F238E27FC236}">
                <a16:creationId xmlns:a16="http://schemas.microsoft.com/office/drawing/2014/main" id="{E0D14576-53E9-B2C2-9897-5B09C89BA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23269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an array variable: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the array: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Array.new(5);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Manipulates the array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arr[2] = 17;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F01F69-DA98-DCDB-BC63-6C8804D204DC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89D9EF3-8648-8F7A-89B8-BE81AB36E618}"/>
              </a:ext>
            </a:extLst>
          </p:cNvPr>
          <p:cNvSpPr/>
          <p:nvPr/>
        </p:nvSpPr>
        <p:spPr>
          <a:xfrm>
            <a:off x="927046" y="1674542"/>
            <a:ext cx="2004618" cy="426709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A0C5B-6C68-2922-0623-FC037EC54679}"/>
              </a:ext>
            </a:extLst>
          </p:cNvPr>
          <p:cNvGrpSpPr/>
          <p:nvPr/>
        </p:nvGrpSpPr>
        <p:grpSpPr>
          <a:xfrm>
            <a:off x="2674506" y="934545"/>
            <a:ext cx="3440194" cy="3228389"/>
            <a:chOff x="2674506" y="934545"/>
            <a:chExt cx="3440194" cy="3228389"/>
          </a:xfrm>
        </p:grpSpPr>
        <p:sp>
          <p:nvSpPr>
            <p:cNvPr id="85" name="Text Box 3">
              <a:extLst>
                <a:ext uri="{FF2B5EF4-FFF2-40B4-BE49-F238E27FC236}">
                  <a16:creationId xmlns:a16="http://schemas.microsoft.com/office/drawing/2014/main" id="{9B5A8935-ED9C-9069-65BF-CAD0603CE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2694" y="1198240"/>
              <a:ext cx="2169094" cy="2964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72000" rIns="93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lnSpc>
                  <a:spcPct val="50000"/>
                </a:lnSpc>
                <a:spcBef>
                  <a:spcPts val="600"/>
                </a:spcBef>
                <a:defRPr/>
              </a:pPr>
              <a:endParaRPr lang="en-US" sz="9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1BBA7B-A547-06AB-5D13-57DF88CD7B50}"/>
                </a:ext>
              </a:extLst>
            </p:cNvPr>
            <p:cNvSpPr txBox="1"/>
            <p:nvPr/>
          </p:nvSpPr>
          <p:spPr>
            <a:xfrm>
              <a:off x="3538198" y="934545"/>
              <a:ext cx="2576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VM code</a:t>
              </a:r>
            </a:p>
          </p:txBody>
        </p:sp>
        <p:sp>
          <p:nvSpPr>
            <p:cNvPr id="90" name="Right Arrow 89">
              <a:extLst>
                <a:ext uri="{FF2B5EF4-FFF2-40B4-BE49-F238E27FC236}">
                  <a16:creationId xmlns:a16="http://schemas.microsoft.com/office/drawing/2014/main" id="{78BBF71F-124C-5193-43F1-6371DD8B3369}"/>
                </a:ext>
              </a:extLst>
            </p:cNvPr>
            <p:cNvSpPr/>
            <p:nvPr/>
          </p:nvSpPr>
          <p:spPr>
            <a:xfrm>
              <a:off x="2674506" y="2632409"/>
              <a:ext cx="964363" cy="669975"/>
            </a:xfrm>
            <a:prstGeom prst="rightArrow">
              <a:avLst>
                <a:gd name="adj1" fmla="val 53834"/>
                <a:gd name="adj2" fmla="val 375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52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28015ED-C0DC-5267-60B1-385376A7C315}"/>
              </a:ext>
            </a:extLst>
          </p:cNvPr>
          <p:cNvSpPr/>
          <p:nvPr/>
        </p:nvSpPr>
        <p:spPr>
          <a:xfrm>
            <a:off x="7916207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464B41-EF11-901D-CCDC-7E4425F7EE06}"/>
              </a:ext>
            </a:extLst>
          </p:cNvPr>
          <p:cNvSpPr/>
          <p:nvPr/>
        </p:nvSpPr>
        <p:spPr>
          <a:xfrm>
            <a:off x="6827015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54CC202-2416-29D8-D8E7-C20B93B20A02}"/>
              </a:ext>
            </a:extLst>
          </p:cNvPr>
          <p:cNvGrpSpPr/>
          <p:nvPr/>
        </p:nvGrpSpPr>
        <p:grpSpPr>
          <a:xfrm>
            <a:off x="5937222" y="997575"/>
            <a:ext cx="1843371" cy="3892935"/>
            <a:chOff x="5538934" y="1148257"/>
            <a:chExt cx="1843371" cy="389293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67B74-924B-AD19-DD60-759A6448EEF8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6911CF8-3F95-14C5-AE2C-E552B3211C97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76D1B65-943C-B93B-0094-90AA42ADCC88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C0D213C-8716-15DD-3EE5-8A6929D168C8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F5F6F31-56D6-41AA-53D6-5E589216F473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72754EB-B675-9E1B-0F41-42324CEBAF5E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6322A0F-F0DD-D421-73A0-5905563C5627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9F2F3E6-6FB3-5A64-D0FB-EAF2F1020051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1147F2A-139C-4338-F1BA-63D2D665F60C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49F7243-6716-21CC-CF12-5E89A87B5E00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B577EDD-1BDB-5F1A-EAFD-40B5B820C79C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D429EA8-4BDC-00B1-E142-F97980A9C3B4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797BA18-9A2B-395E-CCFF-61F6FE28A390}"/>
                </a:ext>
              </a:extLst>
            </p:cNvPr>
            <p:cNvSpPr/>
            <p:nvPr/>
          </p:nvSpPr>
          <p:spPr>
            <a:xfrm>
              <a:off x="6112282" y="311807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71E2750-BB08-7F76-8B92-AFABC441EC3C}"/>
                </a:ext>
              </a:extLst>
            </p:cNvPr>
            <p:cNvSpPr/>
            <p:nvPr/>
          </p:nvSpPr>
          <p:spPr>
            <a:xfrm>
              <a:off x="6112282" y="32944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E14D696-DA69-444C-5693-B7777FDA7BE8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5A95C74-92DC-CA70-8F3B-C73DF1F7CA8A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BFD4C78-EDB6-5DB0-A40F-DBB88FF55997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648740-08EA-C1EA-3124-270BB290A674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A557A68-59EF-2A6F-9E27-9CC5421EF781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3EAEB25-DEB1-0DD3-575F-611ECE86D8D5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8D4B2A4-04B8-AAEE-1FD4-26EDC79E76A6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8BCDB1C-CC87-6302-290E-0DAF2E9CCB53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3E24662-A1E4-8E11-83AB-4AC3D0734A06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A0265EE-75C1-F536-9E91-7324CA35F8B8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12BB8D0-716F-97C3-BDA7-7D59120DB7E9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8E33916-C919-CC8C-4F6B-E594F2359856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DD3C81D-322A-E115-3D45-91AACF26F518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0FF7AE-86E1-9A0C-A2D4-7E695E4E2B5C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293547E-44A8-9EAB-2407-F165B1237FC5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FCE349A-B078-1474-BDE0-F3CD87A8F16D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50457DC-786C-EBBE-1415-31DBD7F5A8D0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81A494B-1D66-0E7F-686A-F24353C7A460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86909BA-DE63-F0FA-86F0-4071F048130D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9E8373E-2F46-ED8E-4131-D76FE6E1680F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3ADA2BA-6B2D-613F-80A2-E8B612B81073}"/>
                </a:ext>
              </a:extLst>
            </p:cNvPr>
            <p:cNvSpPr/>
            <p:nvPr/>
          </p:nvSpPr>
          <p:spPr>
            <a:xfrm>
              <a:off x="6509128" y="3766156"/>
              <a:ext cx="396846" cy="15350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9A1EE40-AD35-8F92-9717-485F0FF75A4D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0EE1FCF-EF23-05EB-61C4-621D5D01D527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79F844-80E1-581A-4D79-0DE6268D113F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20FFF4-D408-3C1A-989D-15BE1B401CF4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852F9C5-EA9D-887F-961E-9B89ED14BF28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3364469-2789-80DB-9B40-9AFC74088E8A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8222B65-D9C5-6287-676D-131C8A4C9418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7A6EF89-C4B7-6888-BCCC-26832E85280D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45A8FC5-E48D-9F32-7383-167BCE684CD2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F126E18-6520-DDAD-527F-2A6F805285EA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968FC28-EBC6-B5C4-9D5E-21BBEEFF057F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0E58D4F-8528-8BF5-3DA7-B86541314E37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2B38244-80CF-F323-9912-99CB9DF76162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1" name="Left Brace 150">
              <a:extLst>
                <a:ext uri="{FF2B5EF4-FFF2-40B4-BE49-F238E27FC236}">
                  <a16:creationId xmlns:a16="http://schemas.microsoft.com/office/drawing/2014/main" id="{E003B2AC-AE5E-781E-1B6E-8F47186F3174}"/>
                </a:ext>
              </a:extLst>
            </p:cNvPr>
            <p:cNvSpPr/>
            <p:nvPr/>
          </p:nvSpPr>
          <p:spPr>
            <a:xfrm>
              <a:off x="5961499" y="3271317"/>
              <a:ext cx="212730" cy="160322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B6B4802-174A-5EBA-34CF-5C48FBD1789A}"/>
                </a:ext>
              </a:extLst>
            </p:cNvPr>
            <p:cNvSpPr/>
            <p:nvPr/>
          </p:nvSpPr>
          <p:spPr>
            <a:xfrm>
              <a:off x="5538934" y="396415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54C73F5C-E29A-D9D5-7EBE-8CD3DF7C3CB1}"/>
                </a:ext>
              </a:extLst>
            </p:cNvPr>
            <p:cNvSpPr/>
            <p:nvPr/>
          </p:nvSpPr>
          <p:spPr>
            <a:xfrm>
              <a:off x="5975909" y="2338854"/>
              <a:ext cx="198320" cy="894601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0B5C6BB-DAB1-8299-56EB-E454791F0596}"/>
                </a:ext>
              </a:extLst>
            </p:cNvPr>
            <p:cNvSpPr/>
            <p:nvPr/>
          </p:nvSpPr>
          <p:spPr>
            <a:xfrm>
              <a:off x="5567160" y="268023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7F2D88E-7FC8-1F01-3711-638F26E8566F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5AEC5BF-44DA-A48A-7AEA-F2ADF4E6978E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3DADCAB-7382-D1CB-D506-19A3EC4C01C6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F836E65-0FD0-F18F-0128-842CD1CA2EFF}"/>
              </a:ext>
            </a:extLst>
          </p:cNvPr>
          <p:cNvSpPr txBox="1"/>
          <p:nvPr/>
        </p:nvSpPr>
        <p:spPr>
          <a:xfrm>
            <a:off x="763644" y="4431225"/>
            <a:ext cx="4898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3675" lvl="0" indent="-1936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 the Jack language, arrays are implemented as instances of an OS class named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</a:p>
          <a:p>
            <a:pPr marL="193675" lvl="0" indent="-1936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Arrays are constructed by calling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Array.new</a:t>
            </a:r>
          </a:p>
          <a:p>
            <a:pPr marL="193675" lvl="0" indent="-1936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Array.new</a:t>
            </a:r>
            <a:r>
              <a:rPr lang="en-US" sz="1600" dirty="0">
                <a:latin typeface="Times New Roman"/>
                <a:cs typeface="Times New Roman"/>
              </a:rPr>
              <a:t> will be implemented in chapter 12,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when we’ll build the OS.</a:t>
            </a:r>
          </a:p>
        </p:txBody>
      </p:sp>
    </p:spTree>
    <p:extLst>
      <p:ext uri="{BB962C8B-B14F-4D97-AF65-F5344CB8AC3E}">
        <p14:creationId xmlns:p14="http://schemas.microsoft.com/office/powerpoint/2010/main" val="196837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12893" y="6696887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3222D-DDA0-1D83-0854-6B76B66E1B5E}"/>
              </a:ext>
            </a:extLst>
          </p:cNvPr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B1B9B-3078-BB31-E4C4-20FECABF3D80}"/>
              </a:ext>
            </a:extLst>
          </p:cNvPr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A7FEC0-E8A4-7880-7C8B-3B760C93D091}"/>
              </a:ext>
            </a:extLst>
          </p:cNvPr>
          <p:cNvSpPr/>
          <p:nvPr/>
        </p:nvSpPr>
        <p:spPr>
          <a:xfrm>
            <a:off x="8340350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 Box 3">
            <a:extLst>
              <a:ext uri="{FF2B5EF4-FFF2-40B4-BE49-F238E27FC236}">
                <a16:creationId xmlns:a16="http://schemas.microsoft.com/office/drawing/2014/main" id="{E0D14576-53E9-B2C2-9897-5B09C89BA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23269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an array variable: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the array: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Array.new(5);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Manipulates the array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arr[2] = 17;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85" name="Text Box 3">
            <a:extLst>
              <a:ext uri="{FF2B5EF4-FFF2-40B4-BE49-F238E27FC236}">
                <a16:creationId xmlns:a16="http://schemas.microsoft.com/office/drawing/2014/main" id="{9B5A8935-ED9C-9069-65BF-CAD0603CE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694" y="1198240"/>
            <a:ext cx="2169094" cy="296469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ts val="600"/>
              </a:spcBef>
              <a:defRPr/>
            </a:pP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1BBA7B-A547-06AB-5D13-57DF88CD7B50}"/>
              </a:ext>
            </a:extLst>
          </p:cNvPr>
          <p:cNvSpPr txBox="1"/>
          <p:nvPr/>
        </p:nvSpPr>
        <p:spPr>
          <a:xfrm>
            <a:off x="3538198" y="934545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F01F69-DA98-DCDB-BC63-6C8804D204DC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78BBF71F-124C-5193-43F1-6371DD8B3369}"/>
              </a:ext>
            </a:extLst>
          </p:cNvPr>
          <p:cNvSpPr/>
          <p:nvPr/>
        </p:nvSpPr>
        <p:spPr>
          <a:xfrm>
            <a:off x="2674506" y="2632409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3D00EFC6-8180-B337-DBB5-E370712818C5}"/>
              </a:ext>
            </a:extLst>
          </p:cNvPr>
          <p:cNvGraphicFramePr>
            <a:graphicFrameLocks noGrp="1"/>
          </p:cNvGraphicFramePr>
          <p:nvPr/>
        </p:nvGraphicFramePr>
        <p:xfrm>
          <a:off x="851647" y="3735115"/>
          <a:ext cx="1912362" cy="42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55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565484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</a:tbl>
          </a:graphicData>
        </a:graphic>
      </p:graphicFrame>
      <p:sp>
        <p:nvSpPr>
          <p:cNvPr id="95" name="Rectangle 94">
            <a:extLst>
              <a:ext uri="{FF2B5EF4-FFF2-40B4-BE49-F238E27FC236}">
                <a16:creationId xmlns:a16="http://schemas.microsoft.com/office/drawing/2014/main" id="{328015ED-C0DC-5267-60B1-385376A7C315}"/>
              </a:ext>
            </a:extLst>
          </p:cNvPr>
          <p:cNvSpPr/>
          <p:nvPr/>
        </p:nvSpPr>
        <p:spPr>
          <a:xfrm>
            <a:off x="7916207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464B41-EF11-901D-CCDC-7E4425F7EE06}"/>
              </a:ext>
            </a:extLst>
          </p:cNvPr>
          <p:cNvSpPr/>
          <p:nvPr/>
        </p:nvSpPr>
        <p:spPr>
          <a:xfrm>
            <a:off x="6827015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54CC202-2416-29D8-D8E7-C20B93B20A02}"/>
              </a:ext>
            </a:extLst>
          </p:cNvPr>
          <p:cNvGrpSpPr/>
          <p:nvPr/>
        </p:nvGrpSpPr>
        <p:grpSpPr>
          <a:xfrm>
            <a:off x="5937222" y="997575"/>
            <a:ext cx="2476352" cy="3892935"/>
            <a:chOff x="5538934" y="1148257"/>
            <a:chExt cx="2476352" cy="389293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67B74-924B-AD19-DD60-759A6448EEF8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6911CF8-3F95-14C5-AE2C-E552B3211C97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76D1B65-943C-B93B-0094-90AA42ADCC88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C0D213C-8716-15DD-3EE5-8A6929D168C8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F5F6F31-56D6-41AA-53D6-5E589216F473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72754EB-B675-9E1B-0F41-42324CEBAF5E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6322A0F-F0DD-D421-73A0-5905563C5627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9F2F3E6-6FB3-5A64-D0FB-EAF2F1020051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1147F2A-139C-4338-F1BA-63D2D665F60C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49F7243-6716-21CC-CF12-5E89A87B5E00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B577EDD-1BDB-5F1A-EAFD-40B5B820C79C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D429EA8-4BDC-00B1-E142-F97980A9C3B4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797BA18-9A2B-395E-CCFF-61F6FE28A390}"/>
                </a:ext>
              </a:extLst>
            </p:cNvPr>
            <p:cNvSpPr/>
            <p:nvPr/>
          </p:nvSpPr>
          <p:spPr>
            <a:xfrm>
              <a:off x="6112282" y="311807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71E2750-BB08-7F76-8B92-AFABC441EC3C}"/>
                </a:ext>
              </a:extLst>
            </p:cNvPr>
            <p:cNvSpPr/>
            <p:nvPr/>
          </p:nvSpPr>
          <p:spPr>
            <a:xfrm>
              <a:off x="6112282" y="32944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E14D696-DA69-444C-5693-B7777FDA7BE8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5A95C74-92DC-CA70-8F3B-C73DF1F7CA8A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BFD4C78-EDB6-5DB0-A40F-DBB88FF55997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648740-08EA-C1EA-3124-270BB290A674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A557A68-59EF-2A6F-9E27-9CC5421EF781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3EAEB25-DEB1-0DD3-575F-611ECE86D8D5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8D4B2A4-04B8-AAEE-1FD4-26EDC79E76A6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8BCDB1C-CC87-6302-290E-0DAF2E9CCB53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3E24662-A1E4-8E11-83AB-4AC3D0734A06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A0265EE-75C1-F536-9E91-7324CA35F8B8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12BB8D0-716F-97C3-BDA7-7D59120DB7E9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8E33916-C919-CC8C-4F6B-E594F2359856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DD3C81D-322A-E115-3D45-91AACF26F518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0FF7AE-86E1-9A0C-A2D4-7E695E4E2B5C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293547E-44A8-9EAB-2407-F165B1237FC5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FCE349A-B078-1474-BDE0-F3CD87A8F16D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50457DC-786C-EBBE-1415-31DBD7F5A8D0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81A494B-1D66-0E7F-686A-F24353C7A460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86909BA-DE63-F0FA-86F0-4071F048130D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9E8373E-2F46-ED8E-4131-D76FE6E1680F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3ADA2BA-6B2D-613F-80A2-E8B612B81073}"/>
                </a:ext>
              </a:extLst>
            </p:cNvPr>
            <p:cNvSpPr/>
            <p:nvPr/>
          </p:nvSpPr>
          <p:spPr>
            <a:xfrm>
              <a:off x="6509128" y="3766156"/>
              <a:ext cx="396846" cy="15350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9A1EE40-AD35-8F92-9717-485F0FF75A4D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0EE1FCF-EF23-05EB-61C4-621D5D01D527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79F844-80E1-581A-4D79-0DE6268D113F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20FFF4-D408-3C1A-989D-15BE1B401CF4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852F9C5-EA9D-887F-961E-9B89ED14BF28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3364469-2789-80DB-9B40-9AFC74088E8A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8222B65-D9C5-6287-676D-131C8A4C9418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7A6EF89-C4B7-6888-BCCC-26832E85280D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45A8FC5-E48D-9F32-7383-167BCE684CD2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F126E18-6520-DDAD-527F-2A6F805285EA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968FC28-EBC6-B5C4-9D5E-21BBEEFF057F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0E58D4F-8528-8BF5-3DA7-B86541314E37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2B38244-80CF-F323-9912-99CB9DF76162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9C8AF7C-4BB6-2520-EB7E-AF372389AB44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(arr)</a:t>
              </a:r>
            </a:p>
          </p:txBody>
        </p:sp>
        <p:sp>
          <p:nvSpPr>
            <p:cNvPr id="151" name="Left Brace 150">
              <a:extLst>
                <a:ext uri="{FF2B5EF4-FFF2-40B4-BE49-F238E27FC236}">
                  <a16:creationId xmlns:a16="http://schemas.microsoft.com/office/drawing/2014/main" id="{E003B2AC-AE5E-781E-1B6E-8F47186F3174}"/>
                </a:ext>
              </a:extLst>
            </p:cNvPr>
            <p:cNvSpPr/>
            <p:nvPr/>
          </p:nvSpPr>
          <p:spPr>
            <a:xfrm>
              <a:off x="5961499" y="3271317"/>
              <a:ext cx="212730" cy="160322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B6B4802-174A-5EBA-34CF-5C48FBD1789A}"/>
                </a:ext>
              </a:extLst>
            </p:cNvPr>
            <p:cNvSpPr/>
            <p:nvPr/>
          </p:nvSpPr>
          <p:spPr>
            <a:xfrm>
              <a:off x="5538934" y="396415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54C73F5C-E29A-D9D5-7EBE-8CD3DF7C3CB1}"/>
                </a:ext>
              </a:extLst>
            </p:cNvPr>
            <p:cNvSpPr/>
            <p:nvPr/>
          </p:nvSpPr>
          <p:spPr>
            <a:xfrm>
              <a:off x="5975909" y="2338854"/>
              <a:ext cx="198320" cy="894601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0B5C6BB-DAB1-8299-56EB-E454791F0596}"/>
                </a:ext>
              </a:extLst>
            </p:cNvPr>
            <p:cNvSpPr/>
            <p:nvPr/>
          </p:nvSpPr>
          <p:spPr>
            <a:xfrm>
              <a:off x="5567160" y="268023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7F2D88E-7FC8-1F01-3711-638F26E8566F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5AEC5BF-44DA-A48A-7AEA-F2ADF4E6978E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3DADCAB-7382-D1CB-D506-19A3EC4C01C6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B49A30-040C-D57E-DED0-E31327548FD5}"/>
              </a:ext>
            </a:extLst>
          </p:cNvPr>
          <p:cNvSpPr txBox="1"/>
          <p:nvPr/>
        </p:nvSpPr>
        <p:spPr>
          <a:xfrm>
            <a:off x="3709637" y="1226202"/>
            <a:ext cx="2094604" cy="2936732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 arr;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compiler builds the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 method’s symbol table.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endParaRPr lang="en-US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DAF64-338F-BD24-90A7-260B430DEC04}"/>
              </a:ext>
            </a:extLst>
          </p:cNvPr>
          <p:cNvSpPr txBox="1"/>
          <p:nvPr/>
        </p:nvSpPr>
        <p:spPr>
          <a:xfrm>
            <a:off x="763644" y="4431225"/>
            <a:ext cx="4898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3675" lvl="0" indent="-1936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 the Jack language, arrays are implemented as instances of an OS class named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</a:p>
          <a:p>
            <a:pPr marL="193675" lvl="0" indent="-1936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Arrays are constructed by calling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Array.new</a:t>
            </a:r>
          </a:p>
          <a:p>
            <a:pPr marL="193675" lvl="0" indent="-1936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Array.new</a:t>
            </a:r>
            <a:r>
              <a:rPr lang="en-US" sz="1600" dirty="0">
                <a:latin typeface="Times New Roman"/>
                <a:cs typeface="Times New Roman"/>
              </a:rPr>
              <a:t> will be implemented in chapter 12,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when we’ll build the OS.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C97E8F-5B49-E19C-63A6-D6905E820CBC}"/>
              </a:ext>
            </a:extLst>
          </p:cNvPr>
          <p:cNvSpPr/>
          <p:nvPr/>
        </p:nvSpPr>
        <p:spPr>
          <a:xfrm>
            <a:off x="927046" y="1674542"/>
            <a:ext cx="2004618" cy="426709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401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12893" y="6696887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3222D-DDA0-1D83-0854-6B76B66E1B5E}"/>
              </a:ext>
            </a:extLst>
          </p:cNvPr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B1B9B-3078-BB31-E4C4-20FECABF3D80}"/>
              </a:ext>
            </a:extLst>
          </p:cNvPr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A7FEC0-E8A4-7880-7C8B-3B760C93D091}"/>
              </a:ext>
            </a:extLst>
          </p:cNvPr>
          <p:cNvSpPr/>
          <p:nvPr/>
        </p:nvSpPr>
        <p:spPr>
          <a:xfrm>
            <a:off x="8340350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 Box 3">
            <a:extLst>
              <a:ext uri="{FF2B5EF4-FFF2-40B4-BE49-F238E27FC236}">
                <a16:creationId xmlns:a16="http://schemas.microsoft.com/office/drawing/2014/main" id="{E0D14576-53E9-B2C2-9897-5B09C89BA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23269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an array variable: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the array: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Array.new(5);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Manipulates the array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arr[2] = 17;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85" name="Text Box 3">
            <a:extLst>
              <a:ext uri="{FF2B5EF4-FFF2-40B4-BE49-F238E27FC236}">
                <a16:creationId xmlns:a16="http://schemas.microsoft.com/office/drawing/2014/main" id="{9B5A8935-ED9C-9069-65BF-CAD0603CE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694" y="1198240"/>
            <a:ext cx="2169094" cy="296469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ts val="600"/>
              </a:spcBef>
              <a:defRPr/>
            </a:pP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1BBA7B-A547-06AB-5D13-57DF88CD7B50}"/>
              </a:ext>
            </a:extLst>
          </p:cNvPr>
          <p:cNvSpPr txBox="1"/>
          <p:nvPr/>
        </p:nvSpPr>
        <p:spPr>
          <a:xfrm>
            <a:off x="3538198" y="934545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F01F69-DA98-DCDB-BC63-6C8804D204DC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75D483-BEA9-ADDA-D6D8-CFC0B594E915}"/>
              </a:ext>
            </a:extLst>
          </p:cNvPr>
          <p:cNvSpPr txBox="1"/>
          <p:nvPr/>
        </p:nvSpPr>
        <p:spPr>
          <a:xfrm>
            <a:off x="3709637" y="1226202"/>
            <a:ext cx="2094604" cy="2936732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 arr;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compiler builds the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 method’s symbol table.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endParaRPr lang="en-US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89D9EF3-8648-8F7A-89B8-BE81AB36E618}"/>
              </a:ext>
            </a:extLst>
          </p:cNvPr>
          <p:cNvSpPr/>
          <p:nvPr/>
        </p:nvSpPr>
        <p:spPr>
          <a:xfrm>
            <a:off x="927046" y="2266842"/>
            <a:ext cx="1956154" cy="480533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78BBF71F-124C-5193-43F1-6371DD8B3369}"/>
              </a:ext>
            </a:extLst>
          </p:cNvPr>
          <p:cNvSpPr/>
          <p:nvPr/>
        </p:nvSpPr>
        <p:spPr>
          <a:xfrm>
            <a:off x="2674506" y="2632409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3D00EFC6-8180-B337-DBB5-E370712818C5}"/>
              </a:ext>
            </a:extLst>
          </p:cNvPr>
          <p:cNvGraphicFramePr>
            <a:graphicFrameLocks noGrp="1"/>
          </p:cNvGraphicFramePr>
          <p:nvPr/>
        </p:nvGraphicFramePr>
        <p:xfrm>
          <a:off x="851647" y="3735115"/>
          <a:ext cx="1912362" cy="42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55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565484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</a:tbl>
          </a:graphicData>
        </a:graphic>
      </p:graphicFrame>
      <p:sp>
        <p:nvSpPr>
          <p:cNvPr id="94" name="Rounded Rectangular Callout 93">
            <a:extLst>
              <a:ext uri="{FF2B5EF4-FFF2-40B4-BE49-F238E27FC236}">
                <a16:creationId xmlns:a16="http://schemas.microsoft.com/office/drawing/2014/main" id="{4A677ED0-43CE-5D6D-5B7A-9E98940B286A}"/>
              </a:ext>
            </a:extLst>
          </p:cNvPr>
          <p:cNvSpPr/>
          <p:nvPr/>
        </p:nvSpPr>
        <p:spPr>
          <a:xfrm>
            <a:off x="783172" y="4314967"/>
            <a:ext cx="7382927" cy="1745428"/>
          </a:xfrm>
          <a:prstGeom prst="wedgeRoundRectCallout">
            <a:avLst>
              <a:gd name="adj1" fmla="val -2551"/>
              <a:gd name="adj2" fmla="val 284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source code calls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Array.new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which is a subroutine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, for its effect.</a:t>
            </a:r>
          </a:p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caller’s expectations: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Create, initialize, and return (the base address of) a new array.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If we trust this expected behavior abstractly, there’s nothing special here;</a:t>
            </a:r>
          </a:p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compiler simply calls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compileLet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routine, which generates the VM code.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F84E70-2AEF-3CC7-217F-89A4231931EE}"/>
              </a:ext>
            </a:extLst>
          </p:cNvPr>
          <p:cNvGrpSpPr/>
          <p:nvPr/>
        </p:nvGrpSpPr>
        <p:grpSpPr>
          <a:xfrm>
            <a:off x="5937222" y="997575"/>
            <a:ext cx="2476352" cy="3892935"/>
            <a:chOff x="5538934" y="1148257"/>
            <a:chExt cx="2476352" cy="38929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0D009B-2158-1A7D-AB02-77FE64051342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8CF16E-2E89-7477-82EB-7B19693F5992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B899DE-8E2B-1F3E-5047-63C600870ABC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D9AEF2-C361-7D04-1616-D5D3FE425F9A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5644FA-8DE8-0603-2A34-277C9DA62F24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C00BFE-7C32-217E-B3CA-0A3A1D2FEF37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C4399A-0B96-1FF0-0AB3-751E4CC995A4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B37C50-0159-5F8A-7ABC-6F3F16CBF886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4A20C-AF05-3B64-5539-E20AA4B62173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69C27B-5BDB-ED28-D64F-BA172652B28E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A238E8-A9B9-74EA-358B-7C0659E85820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6ACEB6-F625-633D-4A29-84BAA2149B74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DCE541-B99E-DCBE-CAE7-47B8813E1DCD}"/>
                </a:ext>
              </a:extLst>
            </p:cNvPr>
            <p:cNvSpPr/>
            <p:nvPr/>
          </p:nvSpPr>
          <p:spPr>
            <a:xfrm>
              <a:off x="6112282" y="311807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C791B9-94C5-CDAD-E004-158A8EB6FADA}"/>
                </a:ext>
              </a:extLst>
            </p:cNvPr>
            <p:cNvSpPr/>
            <p:nvPr/>
          </p:nvSpPr>
          <p:spPr>
            <a:xfrm>
              <a:off x="6112282" y="32944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5A18D9-28AA-E2C5-B069-4259C218302B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D10EE2-738E-5A2A-6744-F267182BED0C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14E12B-0E24-0515-0CF6-2B1127CCDB1C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A9EDEF-72AE-F3EB-6700-3D55AB4F042B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43B5E0-FAF8-4D10-C2BB-40BE1F3EF0CD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C3A279-D6B9-886C-9EEF-C8DDAD833B85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8692AF-6076-F359-9ABF-1CF78C6D7738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8F153A-689C-5250-B9CE-2D530E4D2BC0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49039F-2780-5393-9644-2AB0EF25E1E9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3B48AE-C840-D0CA-3853-F39B9B24B47D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33B0F6-2810-F4F8-1B55-344484E7A885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D3C187-9B7E-9E45-E5AB-FFC5862BF820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02585A-BB2D-95FC-77F4-607B690FC0D8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E10E10-5968-2730-5203-AA39348A1C57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2155E7-791C-4B1A-39D5-698D632056BB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E135F1-14CC-EEBC-8C87-A94DD835A86C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3C2E2B-0C6E-6DEF-C296-9111936E8BAD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476D17-9060-187E-D3CE-93B2FA93BD5C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17BAB5-C1BE-BF64-B8BC-0C927BCBC878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59E4542-57E0-E9A7-D724-8087B98A4E39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13DB0D-EDA6-E44F-FB3D-D67E3EBEDB98}"/>
                </a:ext>
              </a:extLst>
            </p:cNvPr>
            <p:cNvSpPr/>
            <p:nvPr/>
          </p:nvSpPr>
          <p:spPr>
            <a:xfrm>
              <a:off x="6509128" y="3766156"/>
              <a:ext cx="396846" cy="1532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FAD2AFC-4258-16DF-CAEF-14456E931BE7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E934FA-893C-624E-7AF7-FBD874CDE521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44678F-21FD-6368-3E3F-707BC5D3F772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61686-3AE9-FEF1-BE9D-FC32B76C3C28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7E9679A-5EFE-1E8D-F41C-D2D546B0DF80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7B9CB4B-9152-52C4-28EB-1E8EADF1C606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930425-EB0B-7E42-EF12-64DA62CF91B7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096D62-A2C8-4DF2-1BDE-0E7485572AE2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DC395A-F6D8-3691-60CB-3666052DFBC7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682E69F-B911-4124-7D2F-0D8121990AB7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600C02E-8B51-431A-2566-C9F673BFB6D8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B17EC0A-9D17-7F67-0092-30DC5CE8C57D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74236AC-CB8D-1EE6-386C-E1E4315A531F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C70CBDF-4218-5B44-8067-55BD9536E34F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(arr)</a:t>
              </a:r>
            </a:p>
          </p:txBody>
        </p:sp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5416D533-7508-8F75-AA73-779F198D62B2}"/>
                </a:ext>
              </a:extLst>
            </p:cNvPr>
            <p:cNvSpPr/>
            <p:nvPr/>
          </p:nvSpPr>
          <p:spPr>
            <a:xfrm>
              <a:off x="5961499" y="3271317"/>
              <a:ext cx="212730" cy="160322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4B266A2-7905-7CF8-F467-8549328C19FC}"/>
                </a:ext>
              </a:extLst>
            </p:cNvPr>
            <p:cNvSpPr/>
            <p:nvPr/>
          </p:nvSpPr>
          <p:spPr>
            <a:xfrm>
              <a:off x="5538934" y="396415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61" name="Left Brace 60">
              <a:extLst>
                <a:ext uri="{FF2B5EF4-FFF2-40B4-BE49-F238E27FC236}">
                  <a16:creationId xmlns:a16="http://schemas.microsoft.com/office/drawing/2014/main" id="{BEC7C37E-7A2C-42B7-57EA-FCAC628B5327}"/>
                </a:ext>
              </a:extLst>
            </p:cNvPr>
            <p:cNvSpPr/>
            <p:nvPr/>
          </p:nvSpPr>
          <p:spPr>
            <a:xfrm>
              <a:off x="5975909" y="2338854"/>
              <a:ext cx="198320" cy="894601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E26D39-648E-1D6A-C5E3-F110E4C33C24}"/>
                </a:ext>
              </a:extLst>
            </p:cNvPr>
            <p:cNvSpPr/>
            <p:nvPr/>
          </p:nvSpPr>
          <p:spPr>
            <a:xfrm>
              <a:off x="5567160" y="268023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10D83B6-99BA-2F10-5355-53313D7738A0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764F3B8-6130-28D9-DABE-FD48A301A64D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387CC9-F083-0E43-FFE7-F522355A96C2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69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12893" y="6696887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3222D-DDA0-1D83-0854-6B76B66E1B5E}"/>
              </a:ext>
            </a:extLst>
          </p:cNvPr>
          <p:cNvSpPr/>
          <p:nvPr/>
        </p:nvSpPr>
        <p:spPr>
          <a:xfrm>
            <a:off x="13442488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B1B9B-3078-BB31-E4C4-20FECABF3D80}"/>
              </a:ext>
            </a:extLst>
          </p:cNvPr>
          <p:cNvSpPr/>
          <p:nvPr/>
        </p:nvSpPr>
        <p:spPr>
          <a:xfrm>
            <a:off x="12353296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A7FEC0-E8A4-7880-7C8B-3B760C93D091}"/>
              </a:ext>
            </a:extLst>
          </p:cNvPr>
          <p:cNvSpPr/>
          <p:nvPr/>
        </p:nvSpPr>
        <p:spPr>
          <a:xfrm>
            <a:off x="8340350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 Box 3">
            <a:extLst>
              <a:ext uri="{FF2B5EF4-FFF2-40B4-BE49-F238E27FC236}">
                <a16:creationId xmlns:a16="http://schemas.microsoft.com/office/drawing/2014/main" id="{E0D14576-53E9-B2C2-9897-5B09C89BA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74" y="1205065"/>
            <a:ext cx="2368899" cy="23269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93600" bIns="72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Can appear in any class: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Declares an array variable: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Constructs the array: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Array.new(5);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Manipulates the array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let arr[2] = 17;</a:t>
            </a:r>
          </a:p>
          <a:p>
            <a:pPr algn="just"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</a:p>
          <a:p>
            <a:pPr algn="just">
              <a:defRPr/>
            </a:pPr>
            <a:endParaRPr 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85" name="Text Box 3">
            <a:extLst>
              <a:ext uri="{FF2B5EF4-FFF2-40B4-BE49-F238E27FC236}">
                <a16:creationId xmlns:a16="http://schemas.microsoft.com/office/drawing/2014/main" id="{9B5A8935-ED9C-9069-65BF-CAD0603CE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694" y="1198240"/>
            <a:ext cx="2169094" cy="296469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ts val="600"/>
              </a:spcBef>
              <a:defRPr/>
            </a:pPr>
            <a:endParaRPr lang="en-US" sz="9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1BBA7B-A547-06AB-5D13-57DF88CD7B50}"/>
              </a:ext>
            </a:extLst>
          </p:cNvPr>
          <p:cNvSpPr txBox="1"/>
          <p:nvPr/>
        </p:nvSpPr>
        <p:spPr>
          <a:xfrm>
            <a:off x="3538198" y="934545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F01F69-DA98-DCDB-BC63-6C8804D204DC}"/>
              </a:ext>
            </a:extLst>
          </p:cNvPr>
          <p:cNvSpPr txBox="1"/>
          <p:nvPr/>
        </p:nvSpPr>
        <p:spPr>
          <a:xfrm>
            <a:off x="783173" y="949447"/>
            <a:ext cx="2576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Times New Roman"/>
                <a:cs typeface="Times New Roman"/>
              </a:rPr>
              <a:t>Source code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75D483-BEA9-ADDA-D6D8-CFC0B594E915}"/>
              </a:ext>
            </a:extLst>
          </p:cNvPr>
          <p:cNvSpPr txBox="1"/>
          <p:nvPr/>
        </p:nvSpPr>
        <p:spPr>
          <a:xfrm>
            <a:off x="3709637" y="1226202"/>
            <a:ext cx="2094604" cy="2936732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 arr;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compiler builds the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////  method’s symbol table.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Array.new(5);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constant 5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Array.new 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local 0</a:t>
            </a:r>
          </a:p>
          <a:p>
            <a:pPr algn="just">
              <a:spcBef>
                <a:spcPts val="400"/>
              </a:spcBef>
              <a:defRPr/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endParaRPr lang="en-US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89D9EF3-8648-8F7A-89B8-BE81AB36E618}"/>
              </a:ext>
            </a:extLst>
          </p:cNvPr>
          <p:cNvSpPr/>
          <p:nvPr/>
        </p:nvSpPr>
        <p:spPr>
          <a:xfrm>
            <a:off x="927046" y="2266842"/>
            <a:ext cx="1956154" cy="480533"/>
          </a:xfrm>
          <a:prstGeom prst="round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78BBF71F-124C-5193-43F1-6371DD8B3369}"/>
              </a:ext>
            </a:extLst>
          </p:cNvPr>
          <p:cNvSpPr/>
          <p:nvPr/>
        </p:nvSpPr>
        <p:spPr>
          <a:xfrm>
            <a:off x="2674506" y="2632409"/>
            <a:ext cx="964363" cy="669975"/>
          </a:xfrm>
          <a:prstGeom prst="rightArrow">
            <a:avLst>
              <a:gd name="adj1" fmla="val 53834"/>
              <a:gd name="adj2" fmla="val 375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52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</a:p>
        </p:txBody>
      </p: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3D00EFC6-8180-B337-DBB5-E370712818C5}"/>
              </a:ext>
            </a:extLst>
          </p:cNvPr>
          <p:cNvGraphicFramePr>
            <a:graphicFrameLocks noGrp="1"/>
          </p:cNvGraphicFramePr>
          <p:nvPr/>
        </p:nvGraphicFramePr>
        <p:xfrm>
          <a:off x="851647" y="3735115"/>
          <a:ext cx="1912362" cy="42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55">
                  <a:extLst>
                    <a:ext uri="{9D8B030D-6E8A-4147-A177-3AD203B41FA5}">
                      <a16:colId xmlns:a16="http://schemas.microsoft.com/office/drawing/2014/main" val="2441881650"/>
                    </a:ext>
                  </a:extLst>
                </a:gridCol>
                <a:gridCol w="553453">
                  <a:extLst>
                    <a:ext uri="{9D8B030D-6E8A-4147-A177-3AD203B41FA5}">
                      <a16:colId xmlns:a16="http://schemas.microsoft.com/office/drawing/2014/main" val="4275575608"/>
                    </a:ext>
                  </a:extLst>
                </a:gridCol>
                <a:gridCol w="565484">
                  <a:extLst>
                    <a:ext uri="{9D8B030D-6E8A-4147-A177-3AD203B41FA5}">
                      <a16:colId xmlns:a16="http://schemas.microsoft.com/office/drawing/2014/main" val="721599367"/>
                    </a:ext>
                  </a:extLst>
                </a:gridCol>
                <a:gridCol w="302570">
                  <a:extLst>
                    <a:ext uri="{9D8B030D-6E8A-4147-A177-3AD203B41FA5}">
                      <a16:colId xmlns:a16="http://schemas.microsoft.com/office/drawing/2014/main" val="3768090738"/>
                    </a:ext>
                  </a:extLst>
                </a:gridCol>
              </a:tblGrid>
              <a:tr h="218015"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kind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B="36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64687"/>
                  </a:ext>
                </a:extLst>
              </a:tr>
              <a:tr h="207231"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4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6544"/>
                  </a:ext>
                </a:extLst>
              </a:tr>
            </a:tbl>
          </a:graphicData>
        </a:graphic>
      </p:graphicFrame>
      <p:sp>
        <p:nvSpPr>
          <p:cNvPr id="94" name="Rounded Rectangular Callout 93">
            <a:extLst>
              <a:ext uri="{FF2B5EF4-FFF2-40B4-BE49-F238E27FC236}">
                <a16:creationId xmlns:a16="http://schemas.microsoft.com/office/drawing/2014/main" id="{4A677ED0-43CE-5D6D-5B7A-9E98940B286A}"/>
              </a:ext>
            </a:extLst>
          </p:cNvPr>
          <p:cNvSpPr/>
          <p:nvPr/>
        </p:nvSpPr>
        <p:spPr>
          <a:xfrm>
            <a:off x="783173" y="4314967"/>
            <a:ext cx="7794630" cy="1745428"/>
          </a:xfrm>
          <a:prstGeom prst="wedgeRoundRectCallout">
            <a:avLst>
              <a:gd name="adj1" fmla="val -2551"/>
              <a:gd name="adj2" fmla="val 284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source code calls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Array.new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which is a subroutine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, for its effect.</a:t>
            </a:r>
          </a:p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caller’s expectations: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Create, initialize, and return (the base address of) a new array.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If we trust this expected behavior abstractly, there’s nothing special here;</a:t>
            </a:r>
          </a:p>
          <a:p>
            <a:pPr lvl="0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compiler simply calls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compileLet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routine, which generates the VM code.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28015ED-C0DC-5267-60B1-385376A7C315}"/>
              </a:ext>
            </a:extLst>
          </p:cNvPr>
          <p:cNvSpPr/>
          <p:nvPr/>
        </p:nvSpPr>
        <p:spPr>
          <a:xfrm>
            <a:off x="7916207" y="5402052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464B41-EF11-901D-CCDC-7E4425F7EE06}"/>
              </a:ext>
            </a:extLst>
          </p:cNvPr>
          <p:cNvSpPr/>
          <p:nvPr/>
        </p:nvSpPr>
        <p:spPr>
          <a:xfrm>
            <a:off x="6827015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54CC202-2416-29D8-D8E7-C20B93B20A02}"/>
              </a:ext>
            </a:extLst>
          </p:cNvPr>
          <p:cNvGrpSpPr/>
          <p:nvPr/>
        </p:nvGrpSpPr>
        <p:grpSpPr>
          <a:xfrm>
            <a:off x="5937222" y="997575"/>
            <a:ext cx="2476352" cy="3892935"/>
            <a:chOff x="5538934" y="1148257"/>
            <a:chExt cx="2476352" cy="389293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C467B74-924B-AD19-DD60-759A6448EEF8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7763BD3-ADC0-98F3-D504-06F2505DDDEC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8058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060BB8-AAB0-BF3F-3CF1-0C32231353A2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65ABDE7-10C0-3F12-5548-B9B544647329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8055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5827718-2A05-A986-7183-62FA25BC221A}"/>
                </a:ext>
              </a:extLst>
            </p:cNvPr>
            <p:cNvSpPr/>
            <p:nvPr/>
          </p:nvSpPr>
          <p:spPr>
            <a:xfrm>
              <a:off x="6112282" y="411441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8056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6911CF8-3F95-14C5-AE2C-E552B3211C97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76D1B65-943C-B93B-0094-90AA42ADCC88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C0D213C-8716-15DD-3EE5-8A6929D168C8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F5F6F31-56D6-41AA-53D6-5E589216F473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72754EB-B675-9E1B-0F41-42324CEBAF5E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6322A0F-F0DD-D421-73A0-5905563C5627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9F2F3E6-6FB3-5A64-D0FB-EAF2F1020051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1147F2A-139C-4338-F1BA-63D2D665F60C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49F7243-6716-21CC-CF12-5E89A87B5E00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B577EDD-1BDB-5F1A-EAFD-40B5B820C79C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D429EA8-4BDC-00B1-E142-F97980A9C3B4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797BA18-9A2B-395E-CCFF-61F6FE28A390}"/>
                </a:ext>
              </a:extLst>
            </p:cNvPr>
            <p:cNvSpPr/>
            <p:nvPr/>
          </p:nvSpPr>
          <p:spPr>
            <a:xfrm>
              <a:off x="6112282" y="311807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71E2750-BB08-7F76-8B92-AFABC441EC3C}"/>
                </a:ext>
              </a:extLst>
            </p:cNvPr>
            <p:cNvSpPr/>
            <p:nvPr/>
          </p:nvSpPr>
          <p:spPr>
            <a:xfrm>
              <a:off x="6112282" y="32944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E14D696-DA69-444C-5693-B7777FDA7BE8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5A95C74-92DC-CA70-8F3B-C73DF1F7CA8A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BFD4C78-EDB6-5DB0-A40F-DBB88FF55997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648740-08EA-C1EA-3124-270BB290A674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A557A68-59EF-2A6F-9E27-9CC5421EF781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3EAEB25-DEB1-0DD3-575F-611ECE86D8D5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8D4B2A4-04B8-AAEE-1FD4-26EDC79E76A6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8BCDB1C-CC87-6302-290E-0DAF2E9CCB53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3E24662-A1E4-8E11-83AB-4AC3D0734A06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A0265EE-75C1-F536-9E91-7324CA35F8B8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12BB8D0-716F-97C3-BDA7-7D59120DB7E9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8E33916-C919-CC8C-4F6B-E594F2359856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DD3C81D-322A-E115-3D45-91AACF26F518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80FF7AE-86E1-9A0C-A2D4-7E695E4E2B5C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293547E-44A8-9EAB-2407-F165B1237FC5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FCE349A-B078-1474-BDE0-F3CD87A8F16D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50457DC-786C-EBBE-1415-31DBD7F5A8D0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81A494B-1D66-0E7F-686A-F24353C7A460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86909BA-DE63-F0FA-86F0-4071F048130D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9E8373E-2F46-ED8E-4131-D76FE6E1680F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3ADA2BA-6B2D-613F-80A2-E8B612B81073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9A1EE40-AD35-8F92-9717-485F0FF75A4D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0EE1FCF-EF23-05EB-61C4-621D5D01D527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79F844-80E1-581A-4D79-0DE6268D113F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20FFF4-D408-3C1A-989D-15BE1B401CF4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852F9C5-EA9D-887F-961E-9B89ED14BF28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3364469-2789-80DB-9B40-9AFC74088E8A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8222B65-D9C5-6287-676D-131C8A4C9418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7A6EF89-C4B7-6888-BCCC-26832E85280D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45A8FC5-E48D-9F32-7383-167BCE684CD2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F126E18-6520-DDAD-527F-2A6F805285EA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968FC28-EBC6-B5C4-9D5E-21BBEEFF057F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0E58D4F-8528-8BF5-3DA7-B86541314E37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2B38244-80CF-F323-9912-99CB9DF76162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9C8AF7C-4BB6-2520-EB7E-AF372389AB44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(arr)</a:t>
              </a:r>
            </a:p>
          </p:txBody>
        </p:sp>
        <p:sp>
          <p:nvSpPr>
            <p:cNvPr id="151" name="Left Brace 150">
              <a:extLst>
                <a:ext uri="{FF2B5EF4-FFF2-40B4-BE49-F238E27FC236}">
                  <a16:creationId xmlns:a16="http://schemas.microsoft.com/office/drawing/2014/main" id="{E003B2AC-AE5E-781E-1B6E-8F47186F3174}"/>
                </a:ext>
              </a:extLst>
            </p:cNvPr>
            <p:cNvSpPr/>
            <p:nvPr/>
          </p:nvSpPr>
          <p:spPr>
            <a:xfrm>
              <a:off x="5961499" y="3271317"/>
              <a:ext cx="212730" cy="160322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B6B4802-174A-5EBA-34CF-5C48FBD1789A}"/>
                </a:ext>
              </a:extLst>
            </p:cNvPr>
            <p:cNvSpPr/>
            <p:nvPr/>
          </p:nvSpPr>
          <p:spPr>
            <a:xfrm>
              <a:off x="5538934" y="396415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153" name="Left Brace 152">
              <a:extLst>
                <a:ext uri="{FF2B5EF4-FFF2-40B4-BE49-F238E27FC236}">
                  <a16:creationId xmlns:a16="http://schemas.microsoft.com/office/drawing/2014/main" id="{54C73F5C-E29A-D9D5-7EBE-8CD3DF7C3CB1}"/>
                </a:ext>
              </a:extLst>
            </p:cNvPr>
            <p:cNvSpPr/>
            <p:nvPr/>
          </p:nvSpPr>
          <p:spPr>
            <a:xfrm>
              <a:off x="5975909" y="2338854"/>
              <a:ext cx="198320" cy="894601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0B5C6BB-DAB1-8299-56EB-E454791F0596}"/>
                </a:ext>
              </a:extLst>
            </p:cNvPr>
            <p:cNvSpPr/>
            <p:nvPr/>
          </p:nvSpPr>
          <p:spPr>
            <a:xfrm>
              <a:off x="5567160" y="268023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7F2D88E-7FC8-1F01-3711-638F26E8566F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A7D7B9E-9A46-B222-42D5-F70660409A37}"/>
                </a:ext>
              </a:extLst>
            </p:cNvPr>
            <p:cNvSpPr/>
            <p:nvPr/>
          </p:nvSpPr>
          <p:spPr>
            <a:xfrm>
              <a:off x="6112282" y="426986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8057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5AEC5BF-44DA-A48A-7AEA-F2ADF4E6978E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3DADCAB-7382-D1CB-D506-19A3EC4C01C6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4421715-9600-5545-F941-A5EF7698510E}"/>
              </a:ext>
            </a:extLst>
          </p:cNvPr>
          <p:cNvSpPr txBox="1"/>
          <p:nvPr/>
        </p:nvSpPr>
        <p:spPr>
          <a:xfrm>
            <a:off x="7373426" y="3547946"/>
            <a:ext cx="120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8054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arbitrarily-chosen example)</a:t>
            </a:r>
          </a:p>
        </p:txBody>
      </p:sp>
    </p:spTree>
    <p:extLst>
      <p:ext uri="{BB962C8B-B14F-4D97-AF65-F5344CB8AC3E}">
        <p14:creationId xmlns:p14="http://schemas.microsoft.com/office/powerpoint/2010/main" val="26439703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6" y="1390486"/>
            <a:ext cx="3937453" cy="51708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arrays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Manipulating array elements 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85127B9-3D19-6F40-AB6E-0E79EF98C6DC}"/>
              </a:ext>
            </a:extLst>
          </p:cNvPr>
          <p:cNvSpPr/>
          <p:nvPr/>
        </p:nvSpPr>
        <p:spPr>
          <a:xfrm>
            <a:off x="1808371" y="5109292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D7133-0671-9445-B4C0-220A25E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1AB7D-B7B1-6E47-93FF-298234DE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3E786-CE59-3341-9914-A590DCDC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E29A3-B3D7-F449-B29F-C00E1248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0" y="3754479"/>
            <a:ext cx="340108" cy="324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9A213-D6B5-1C4A-9CEF-1F9AF93F3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966034" y="4707986"/>
            <a:ext cx="340108" cy="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200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array elements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732419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18297" y="6696887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A8D024-7975-FF46-A322-B59750E9D8B1}"/>
              </a:ext>
            </a:extLst>
          </p:cNvPr>
          <p:cNvGrpSpPr/>
          <p:nvPr/>
        </p:nvGrpSpPr>
        <p:grpSpPr>
          <a:xfrm>
            <a:off x="872425" y="959363"/>
            <a:ext cx="3893358" cy="2429523"/>
            <a:chOff x="944025" y="3708013"/>
            <a:chExt cx="3893358" cy="2429523"/>
          </a:xfrm>
        </p:grpSpPr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9BF66CDF-7134-664C-A738-51E837656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6130" y="4022752"/>
              <a:ext cx="3295080" cy="21147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284400" rIns="0" bIns="190800"/>
            <a:lstStyle>
              <a:defPPr>
                <a:defRPr lang="en-US"/>
              </a:defPPr>
              <a:lvl1pPr marL="342900" indent="-342900" algn="just">
                <a:lnSpc>
                  <a:spcPct val="50000"/>
                </a:lnSpc>
                <a:spcBef>
                  <a:spcPct val="65000"/>
                </a:spcBef>
                <a:defRPr sz="1200">
                  <a:solidFill>
                    <a:srgbClr val="000000"/>
                  </a:solidFill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692"/>
                </a:spcBef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 arr[2] = 17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7443BE-EAD5-F344-8470-1DCE577CF0E1}"/>
                </a:ext>
              </a:extLst>
            </p:cNvPr>
            <p:cNvSpPr txBox="1"/>
            <p:nvPr/>
          </p:nvSpPr>
          <p:spPr>
            <a:xfrm>
              <a:off x="944025" y="3708013"/>
              <a:ext cx="3893358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Example: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0664AB-5A6D-207C-7E7D-558E61C2A7DB}"/>
              </a:ext>
            </a:extLst>
          </p:cNvPr>
          <p:cNvSpPr txBox="1"/>
          <p:nvPr/>
        </p:nvSpPr>
        <p:spPr>
          <a:xfrm>
            <a:off x="10547131" y="2885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3362F-8902-73CD-3794-24C4FD0BAE60}"/>
              </a:ext>
            </a:extLst>
          </p:cNvPr>
          <p:cNvSpPr/>
          <p:nvPr/>
        </p:nvSpPr>
        <p:spPr>
          <a:xfrm>
            <a:off x="8340350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87467-4ECD-7221-AD9B-FB2DCA1BC766}"/>
              </a:ext>
            </a:extLst>
          </p:cNvPr>
          <p:cNvSpPr/>
          <p:nvPr/>
        </p:nvSpPr>
        <p:spPr>
          <a:xfrm>
            <a:off x="6827015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464415-274C-EAF5-E7DF-876A3A07BF27}"/>
              </a:ext>
            </a:extLst>
          </p:cNvPr>
          <p:cNvGrpSpPr/>
          <p:nvPr/>
        </p:nvGrpSpPr>
        <p:grpSpPr>
          <a:xfrm>
            <a:off x="5937222" y="997575"/>
            <a:ext cx="2476352" cy="3892935"/>
            <a:chOff x="5538934" y="1148257"/>
            <a:chExt cx="2476352" cy="38929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D56CFF-B05D-D306-5B61-AD2DF8F1A043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1E5772-13C0-7169-10D1-7CE5425FB61B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4ACA71-E95A-EB58-DDE5-FFDC99E1E826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5D5CA8-3164-165D-3B81-AFE8D1C3D719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6146A2-6424-ACB1-F195-123FC8310BB0}"/>
                </a:ext>
              </a:extLst>
            </p:cNvPr>
            <p:cNvSpPr/>
            <p:nvPr/>
          </p:nvSpPr>
          <p:spPr>
            <a:xfrm>
              <a:off x="6112282" y="411441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C0891F-CAF2-0A59-B06A-3092A65EFDFB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DB7629-47E5-62D5-A3C8-7C494CC731D7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F31C7E-0302-929E-CA15-52D4D630FDCC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C829F7-D2A2-CF9B-2D57-12E45F663A3B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2550B8-3F17-3D3D-2821-AF6BE677E569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7DFBA81-9BCA-1BBD-849A-3093C8A86217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AC9DBA-2576-AB19-4023-F4354E5C8830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4758B8-80E3-578D-3BEA-2B955772B36F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9D1DAD-200E-A9F0-4076-FF4D4212869A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2207EB-A10B-A017-A86E-6FF3FF67915B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36097F-B71C-AB40-9C74-FB363343FE4A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E94465-6615-D3F9-37E2-5DFB4B7DEA89}"/>
                </a:ext>
              </a:extLst>
            </p:cNvPr>
            <p:cNvSpPr/>
            <p:nvPr/>
          </p:nvSpPr>
          <p:spPr>
            <a:xfrm>
              <a:off x="6112282" y="311807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BAB83E-019B-6A26-407A-F5D63F5A3083}"/>
                </a:ext>
              </a:extLst>
            </p:cNvPr>
            <p:cNvSpPr/>
            <p:nvPr/>
          </p:nvSpPr>
          <p:spPr>
            <a:xfrm>
              <a:off x="6112282" y="32944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CFEAF5-096F-6261-24CF-3DDC7B59F4C8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97FE15-D052-29CA-3EEB-B21F417D07CE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1C84AE-FA01-D849-55BD-380BBDA9712B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866DB75-9B42-E1E8-7A33-AB29ECAD6B41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DEB3BC-60A6-CAC4-5C96-D77680BF18E8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033BBB0-5B21-2104-D8C7-F3307FE5738F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C077890-C747-C30D-B7B3-84A5C37EE91B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7DB944-B711-FD72-C25C-634124ADF96C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5A5BE9-21A3-097D-ACC1-662DED69B59E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35E97B1-84A2-F456-C586-DB659A5BAC93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44B933-6907-3DAF-0113-67333B547B09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4EFFCE-6E7C-A0D5-3A84-C8C1E87795BE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7972CE-2874-D4D6-3588-C76EC24A6C49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00802-97F5-4599-8725-2E0413405BE7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269631-163A-97A8-F844-E05D12208189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20896-BF69-0F42-3BC8-BEAF6982C8BC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7E75C2-6348-2BF4-90C9-14A235306422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1B2A40C-1BEC-ACB5-A7EF-64FC1DBC2A95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FB37397-ED5B-7359-D022-D1A13A433BDE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E561D-63E0-C9B3-CA0D-7BA5BA4CC928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7DC41A0-C945-7DA9-9496-E5C2F914293C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BACC6F8-4D8B-F10A-304E-712803456546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9286059-8F0B-BF78-9E52-96F3C45E95BD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17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6BA08A-E43E-0A8F-B41E-9D7948702032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7510A1-74AA-F3FD-1AF6-7647FEF62B8D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692256B-F655-9047-2D63-E45D21698B5A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B11646-2AF9-5324-9A83-DABAABACA497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C5FFCF4-20AE-706E-68BD-814F968E6E91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0626167-98D7-43F5-BBD2-29C9E7EBDD12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70A4BE-4B7A-2F35-A756-4CAE369C83BC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78FB8C-B58F-222E-93FC-E8D9C6B66BEA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224892-95FE-BD47-7A23-7E563130661B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3A1D39-91C6-8107-26FE-7343660E1304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331379C-62F0-7D44-2603-8D5F4CC8C7C4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C00FB6-DA16-912F-F59C-0151B588087D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(arr)</a:t>
              </a:r>
            </a:p>
          </p:txBody>
        </p:sp>
        <p:sp>
          <p:nvSpPr>
            <p:cNvPr id="73" name="Left Brace 72">
              <a:extLst>
                <a:ext uri="{FF2B5EF4-FFF2-40B4-BE49-F238E27FC236}">
                  <a16:creationId xmlns:a16="http://schemas.microsoft.com/office/drawing/2014/main" id="{B31E1A26-1382-A65D-1BFA-D24CA409408B}"/>
                </a:ext>
              </a:extLst>
            </p:cNvPr>
            <p:cNvSpPr/>
            <p:nvPr/>
          </p:nvSpPr>
          <p:spPr>
            <a:xfrm>
              <a:off x="5961499" y="3271317"/>
              <a:ext cx="212730" cy="160322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E46890-9DA3-DFB0-DD16-23DD9A008847}"/>
                </a:ext>
              </a:extLst>
            </p:cNvPr>
            <p:cNvSpPr/>
            <p:nvPr/>
          </p:nvSpPr>
          <p:spPr>
            <a:xfrm>
              <a:off x="5538934" y="396415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BACA64E0-6127-EF0A-0C06-EE74893F6F34}"/>
                </a:ext>
              </a:extLst>
            </p:cNvPr>
            <p:cNvSpPr/>
            <p:nvPr/>
          </p:nvSpPr>
          <p:spPr>
            <a:xfrm>
              <a:off x="5975909" y="2338854"/>
              <a:ext cx="198320" cy="894601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21931DB-F2AE-4E83-B446-4585629AE7FF}"/>
                </a:ext>
              </a:extLst>
            </p:cNvPr>
            <p:cNvSpPr/>
            <p:nvPr/>
          </p:nvSpPr>
          <p:spPr>
            <a:xfrm>
              <a:off x="5567160" y="268023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E5B15B2-7257-56D2-A40E-C7E804251066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7D4A199-A400-129E-8611-766D19385AFD}"/>
                </a:ext>
              </a:extLst>
            </p:cNvPr>
            <p:cNvSpPr/>
            <p:nvPr/>
          </p:nvSpPr>
          <p:spPr>
            <a:xfrm>
              <a:off x="6112282" y="426986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8057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F048C08-21AD-B06B-20C3-BDEBCF83C089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3DA36B1-8F4D-3F70-51D2-27C19FE4ED8F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89ABF-5021-F1F5-44DE-F44A1C969B0A}"/>
              </a:ext>
            </a:extLst>
          </p:cNvPr>
          <p:cNvSpPr txBox="1"/>
          <p:nvPr/>
        </p:nvSpPr>
        <p:spPr>
          <a:xfrm>
            <a:off x="7373426" y="3547946"/>
            <a:ext cx="120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8054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arbitrarily-chosen example)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70EE5-99CC-F09F-99D7-8A41458DFFBC}"/>
              </a:ext>
            </a:extLst>
          </p:cNvPr>
          <p:cNvSpPr txBox="1"/>
          <p:nvPr/>
        </p:nvSpPr>
        <p:spPr>
          <a:xfrm>
            <a:off x="9245600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5A2AD99A-ED81-D897-1792-955F102465C0}"/>
              </a:ext>
            </a:extLst>
          </p:cNvPr>
          <p:cNvSpPr/>
          <p:nvPr/>
        </p:nvSpPr>
        <p:spPr>
          <a:xfrm>
            <a:off x="785568" y="3620458"/>
            <a:ext cx="5786949" cy="2486451"/>
          </a:xfrm>
          <a:prstGeom prst="wedgeRoundRectCallout">
            <a:avLst>
              <a:gd name="adj1" fmla="val -2551"/>
              <a:gd name="adj2" fmla="val 284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Reminder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(VM implementation): 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represents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represents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Suppose we set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addr</a:t>
            </a:r>
            <a:endParaRPr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the subsequent VM-to-Assembly translation, every occurrence of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in the VM code will be translated into the machine-level address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addr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+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particular,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will map on address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addr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709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array elements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732419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18297" y="6696887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9BF66CDF-7134-664C-A738-51E837656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530" y="1274102"/>
            <a:ext cx="3295080" cy="211478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284400" rIns="0" bIns="190800"/>
          <a:lstStyle>
            <a:defPPr>
              <a:defRPr lang="en-US"/>
            </a:defPPr>
            <a:lvl1pPr marL="342900" indent="-342900" algn="just">
              <a:lnSpc>
                <a:spcPct val="50000"/>
              </a:lnSpc>
              <a:spcBef>
                <a:spcPct val="65000"/>
              </a:spcBef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692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arr[2] = 17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push arr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push 2</a:t>
            </a:r>
            <a:endParaRPr lang="en-US" baseline="-25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add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pop pointer 1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dirty="0">
                <a:solidFill>
                  <a:schemeClr val="tx1"/>
                </a:solidFill>
              </a:rPr>
              <a:t>THAT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arr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2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push 17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pop that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43BE-EAD5-F344-8470-1DCE577CF0E1}"/>
              </a:ext>
            </a:extLst>
          </p:cNvPr>
          <p:cNvSpPr txBox="1"/>
          <p:nvPr/>
        </p:nvSpPr>
        <p:spPr>
          <a:xfrm>
            <a:off x="872425" y="959363"/>
            <a:ext cx="389335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664AB-5A6D-207C-7E7D-558E61C2A7DB}"/>
              </a:ext>
            </a:extLst>
          </p:cNvPr>
          <p:cNvSpPr txBox="1"/>
          <p:nvPr/>
        </p:nvSpPr>
        <p:spPr>
          <a:xfrm>
            <a:off x="10547131" y="2885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3362F-8902-73CD-3794-24C4FD0BAE60}"/>
              </a:ext>
            </a:extLst>
          </p:cNvPr>
          <p:cNvSpPr/>
          <p:nvPr/>
        </p:nvSpPr>
        <p:spPr>
          <a:xfrm>
            <a:off x="8340350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87467-4ECD-7221-AD9B-FB2DCA1BC766}"/>
              </a:ext>
            </a:extLst>
          </p:cNvPr>
          <p:cNvSpPr/>
          <p:nvPr/>
        </p:nvSpPr>
        <p:spPr>
          <a:xfrm>
            <a:off x="6827015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464415-274C-EAF5-E7DF-876A3A07BF27}"/>
              </a:ext>
            </a:extLst>
          </p:cNvPr>
          <p:cNvGrpSpPr/>
          <p:nvPr/>
        </p:nvGrpSpPr>
        <p:grpSpPr>
          <a:xfrm>
            <a:off x="5937222" y="997575"/>
            <a:ext cx="2476352" cy="3892935"/>
            <a:chOff x="5538934" y="1148257"/>
            <a:chExt cx="2476352" cy="38929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D56CFF-B05D-D306-5B61-AD2DF8F1A043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1E5772-13C0-7169-10D1-7CE5425FB61B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4ACA71-E95A-EB58-DDE5-FFDC99E1E826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5D5CA8-3164-165D-3B81-AFE8D1C3D719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6146A2-6424-ACB1-F195-123FC8310BB0}"/>
                </a:ext>
              </a:extLst>
            </p:cNvPr>
            <p:cNvSpPr/>
            <p:nvPr/>
          </p:nvSpPr>
          <p:spPr>
            <a:xfrm>
              <a:off x="6112282" y="411441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C0891F-CAF2-0A59-B06A-3092A65EFDFB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DB7629-47E5-62D5-A3C8-7C494CC731D7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F31C7E-0302-929E-CA15-52D4D630FDCC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C829F7-D2A2-CF9B-2D57-12E45F663A3B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2550B8-3F17-3D3D-2821-AF6BE677E569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7DFBA81-9BCA-1BBD-849A-3093C8A86217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AC9DBA-2576-AB19-4023-F4354E5C8830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4758B8-80E3-578D-3BEA-2B955772B36F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9D1DAD-200E-A9F0-4076-FF4D4212869A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2207EB-A10B-A017-A86E-6FF3FF67915B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36097F-B71C-AB40-9C74-FB363343FE4A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E94465-6615-D3F9-37E2-5DFB4B7DEA89}"/>
                </a:ext>
              </a:extLst>
            </p:cNvPr>
            <p:cNvSpPr/>
            <p:nvPr/>
          </p:nvSpPr>
          <p:spPr>
            <a:xfrm>
              <a:off x="6112282" y="311807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BAB83E-019B-6A26-407A-F5D63F5A3083}"/>
                </a:ext>
              </a:extLst>
            </p:cNvPr>
            <p:cNvSpPr/>
            <p:nvPr/>
          </p:nvSpPr>
          <p:spPr>
            <a:xfrm>
              <a:off x="6112282" y="32944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CFEAF5-096F-6261-24CF-3DDC7B59F4C8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97FE15-D052-29CA-3EEB-B21F417D07CE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1C84AE-FA01-D849-55BD-380BBDA9712B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866DB75-9B42-E1E8-7A33-AB29ECAD6B41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DEB3BC-60A6-CAC4-5C96-D77680BF18E8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033BBB0-5B21-2104-D8C7-F3307FE5738F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C077890-C747-C30D-B7B3-84A5C37EE91B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7DB944-B711-FD72-C25C-634124ADF96C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5A5BE9-21A3-097D-ACC1-662DED69B59E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35E97B1-84A2-F456-C586-DB659A5BAC93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44B933-6907-3DAF-0113-67333B547B09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4EFFCE-6E7C-A0D5-3A84-C8C1E87795BE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7972CE-2874-D4D6-3588-C76EC24A6C49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00802-97F5-4599-8725-2E0413405BE7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269631-163A-97A8-F844-E05D12208189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20896-BF69-0F42-3BC8-BEAF6982C8BC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7E75C2-6348-2BF4-90C9-14A235306422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1B2A40C-1BEC-ACB5-A7EF-64FC1DBC2A95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FB37397-ED5B-7359-D022-D1A13A433BDE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E561D-63E0-C9B3-CA0D-7BA5BA4CC928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7DC41A0-C945-7DA9-9496-E5C2F914293C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BACC6F8-4D8B-F10A-304E-712803456546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9286059-8F0B-BF78-9E52-96F3C45E95BD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17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6BA08A-E43E-0A8F-B41E-9D7948702032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7510A1-74AA-F3FD-1AF6-7647FEF62B8D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692256B-F655-9047-2D63-E45D21698B5A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B11646-2AF9-5324-9A83-DABAABACA497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C5FFCF4-20AE-706E-68BD-814F968E6E91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0626167-98D7-43F5-BBD2-29C9E7EBDD12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70A4BE-4B7A-2F35-A756-4CAE369C83BC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78FB8C-B58F-222E-93FC-E8D9C6B66BEA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224892-95FE-BD47-7A23-7E563130661B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3A1D39-91C6-8107-26FE-7343660E1304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331379C-62F0-7D44-2603-8D5F4CC8C7C4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C00FB6-DA16-912F-F59C-0151B588087D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(arr)</a:t>
              </a:r>
            </a:p>
          </p:txBody>
        </p:sp>
        <p:sp>
          <p:nvSpPr>
            <p:cNvPr id="73" name="Left Brace 72">
              <a:extLst>
                <a:ext uri="{FF2B5EF4-FFF2-40B4-BE49-F238E27FC236}">
                  <a16:creationId xmlns:a16="http://schemas.microsoft.com/office/drawing/2014/main" id="{B31E1A26-1382-A65D-1BFA-D24CA409408B}"/>
                </a:ext>
              </a:extLst>
            </p:cNvPr>
            <p:cNvSpPr/>
            <p:nvPr/>
          </p:nvSpPr>
          <p:spPr>
            <a:xfrm>
              <a:off x="5961499" y="3271317"/>
              <a:ext cx="212730" cy="160322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E46890-9DA3-DFB0-DD16-23DD9A008847}"/>
                </a:ext>
              </a:extLst>
            </p:cNvPr>
            <p:cNvSpPr/>
            <p:nvPr/>
          </p:nvSpPr>
          <p:spPr>
            <a:xfrm>
              <a:off x="5538934" y="396415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BACA64E0-6127-EF0A-0C06-EE74893F6F34}"/>
                </a:ext>
              </a:extLst>
            </p:cNvPr>
            <p:cNvSpPr/>
            <p:nvPr/>
          </p:nvSpPr>
          <p:spPr>
            <a:xfrm>
              <a:off x="5975909" y="2338854"/>
              <a:ext cx="198320" cy="894601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21931DB-F2AE-4E83-B446-4585629AE7FF}"/>
                </a:ext>
              </a:extLst>
            </p:cNvPr>
            <p:cNvSpPr/>
            <p:nvPr/>
          </p:nvSpPr>
          <p:spPr>
            <a:xfrm>
              <a:off x="5567160" y="268023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E5B15B2-7257-56D2-A40E-C7E804251066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7D4A199-A400-129E-8611-766D19385AFD}"/>
                </a:ext>
              </a:extLst>
            </p:cNvPr>
            <p:cNvSpPr/>
            <p:nvPr/>
          </p:nvSpPr>
          <p:spPr>
            <a:xfrm>
              <a:off x="6112282" y="426986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8057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F048C08-21AD-B06B-20C3-BDEBCF83C089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3DA36B1-8F4D-3F70-51D2-27C19FE4ED8F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89ABF-5021-F1F5-44DE-F44A1C969B0A}"/>
              </a:ext>
            </a:extLst>
          </p:cNvPr>
          <p:cNvSpPr txBox="1"/>
          <p:nvPr/>
        </p:nvSpPr>
        <p:spPr>
          <a:xfrm>
            <a:off x="7373426" y="3547946"/>
            <a:ext cx="120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8054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arbitrarily-chosen example)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70EE5-99CC-F09F-99D7-8A41458DFFBC}"/>
              </a:ext>
            </a:extLst>
          </p:cNvPr>
          <p:cNvSpPr txBox="1"/>
          <p:nvPr/>
        </p:nvSpPr>
        <p:spPr>
          <a:xfrm>
            <a:off x="9245600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0963251-8A97-2E12-E8FC-332A0640D2ED}"/>
              </a:ext>
            </a:extLst>
          </p:cNvPr>
          <p:cNvSpPr/>
          <p:nvPr/>
        </p:nvSpPr>
        <p:spPr>
          <a:xfrm>
            <a:off x="785568" y="3620458"/>
            <a:ext cx="5786949" cy="2486451"/>
          </a:xfrm>
          <a:prstGeom prst="wedgeRoundRectCallout">
            <a:avLst>
              <a:gd name="adj1" fmla="val -2551"/>
              <a:gd name="adj2" fmla="val 284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Reminder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(VM implementation): 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represents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represents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Suppose we set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addr</a:t>
            </a:r>
            <a:endParaRPr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the subsequent VM-to-Assembly translation, every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the VM code will map on the machine-level address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addr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+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particular,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will map on address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addr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1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array elements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732419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18297" y="6696887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9BF66CDF-7134-664C-A738-51E837656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530" y="1274102"/>
            <a:ext cx="3295080" cy="211478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284400" rIns="0" bIns="190800"/>
          <a:lstStyle>
            <a:defPPr>
              <a:defRPr lang="en-US"/>
            </a:defPPr>
            <a:lvl1pPr marL="342900" indent="-342900" algn="just">
              <a:lnSpc>
                <a:spcPct val="50000"/>
              </a:lnSpc>
              <a:spcBef>
                <a:spcPct val="65000"/>
              </a:spcBef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1692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arr[2] = 17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push arr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push 2</a:t>
            </a:r>
            <a:endParaRPr lang="en-US" baseline="-25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add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pop pointer 1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dirty="0">
                <a:solidFill>
                  <a:schemeClr val="tx1"/>
                </a:solidFill>
              </a:rPr>
              <a:t>THAT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arr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2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push 17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pop that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43BE-EAD5-F344-8470-1DCE577CF0E1}"/>
              </a:ext>
            </a:extLst>
          </p:cNvPr>
          <p:cNvSpPr txBox="1"/>
          <p:nvPr/>
        </p:nvSpPr>
        <p:spPr>
          <a:xfrm>
            <a:off x="872425" y="959363"/>
            <a:ext cx="389335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400" dirty="0">
                <a:latin typeface="Times New Roman"/>
                <a:cs typeface="Times New Roman"/>
              </a:rPr>
              <a:t>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664AB-5A6D-207C-7E7D-558E61C2A7DB}"/>
              </a:ext>
            </a:extLst>
          </p:cNvPr>
          <p:cNvSpPr txBox="1"/>
          <p:nvPr/>
        </p:nvSpPr>
        <p:spPr>
          <a:xfrm>
            <a:off x="10547131" y="2885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3362F-8902-73CD-3794-24C4FD0BAE60}"/>
              </a:ext>
            </a:extLst>
          </p:cNvPr>
          <p:cNvSpPr/>
          <p:nvPr/>
        </p:nvSpPr>
        <p:spPr>
          <a:xfrm>
            <a:off x="8340350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87467-4ECD-7221-AD9B-FB2DCA1BC766}"/>
              </a:ext>
            </a:extLst>
          </p:cNvPr>
          <p:cNvSpPr/>
          <p:nvPr/>
        </p:nvSpPr>
        <p:spPr>
          <a:xfrm>
            <a:off x="6827015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464415-274C-EAF5-E7DF-876A3A07BF27}"/>
              </a:ext>
            </a:extLst>
          </p:cNvPr>
          <p:cNvGrpSpPr/>
          <p:nvPr/>
        </p:nvGrpSpPr>
        <p:grpSpPr>
          <a:xfrm>
            <a:off x="5937222" y="997575"/>
            <a:ext cx="2476352" cy="3892935"/>
            <a:chOff x="5538934" y="1148257"/>
            <a:chExt cx="2476352" cy="38929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D56CFF-B05D-D306-5B61-AD2DF8F1A043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1E5772-13C0-7169-10D1-7CE5425FB61B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4ACA71-E95A-EB58-DDE5-FFDC99E1E826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5D5CA8-3164-165D-3B81-AFE8D1C3D719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6146A2-6424-ACB1-F195-123FC8310BB0}"/>
                </a:ext>
              </a:extLst>
            </p:cNvPr>
            <p:cNvSpPr/>
            <p:nvPr/>
          </p:nvSpPr>
          <p:spPr>
            <a:xfrm>
              <a:off x="6112282" y="411441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C0891F-CAF2-0A59-B06A-3092A65EFDFB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DB7629-47E5-62D5-A3C8-7C494CC731D7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F31C7E-0302-929E-CA15-52D4D630FDCC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C829F7-D2A2-CF9B-2D57-12E45F663A3B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2550B8-3F17-3D3D-2821-AF6BE677E569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7DFBA81-9BCA-1BBD-849A-3093C8A86217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AC9DBA-2576-AB19-4023-F4354E5C8830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4758B8-80E3-578D-3BEA-2B955772B36F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9D1DAD-200E-A9F0-4076-FF4D4212869A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2207EB-A10B-A017-A86E-6FF3FF67915B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36097F-B71C-AB40-9C74-FB363343FE4A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E94465-6615-D3F9-37E2-5DFB4B7DEA89}"/>
                </a:ext>
              </a:extLst>
            </p:cNvPr>
            <p:cNvSpPr/>
            <p:nvPr/>
          </p:nvSpPr>
          <p:spPr>
            <a:xfrm>
              <a:off x="6112282" y="311807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BAB83E-019B-6A26-407A-F5D63F5A3083}"/>
                </a:ext>
              </a:extLst>
            </p:cNvPr>
            <p:cNvSpPr/>
            <p:nvPr/>
          </p:nvSpPr>
          <p:spPr>
            <a:xfrm>
              <a:off x="6112282" y="32944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CFEAF5-096F-6261-24CF-3DDC7B59F4C8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97FE15-D052-29CA-3EEB-B21F417D07CE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1C84AE-FA01-D849-55BD-380BBDA9712B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866DB75-9B42-E1E8-7A33-AB29ECAD6B41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DEB3BC-60A6-CAC4-5C96-D77680BF18E8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033BBB0-5B21-2104-D8C7-F3307FE5738F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C077890-C747-C30D-B7B3-84A5C37EE91B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7DB944-B711-FD72-C25C-634124ADF96C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5A5BE9-21A3-097D-ACC1-662DED69B59E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35E97B1-84A2-F456-C586-DB659A5BAC93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44B933-6907-3DAF-0113-67333B547B09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4EFFCE-6E7C-A0D5-3A84-C8C1E87795BE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7972CE-2874-D4D6-3588-C76EC24A6C49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00802-97F5-4599-8725-2E0413405BE7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269631-163A-97A8-F844-E05D12208189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20896-BF69-0F42-3BC8-BEAF6982C8BC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7E75C2-6348-2BF4-90C9-14A235306422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1B2A40C-1BEC-ACB5-A7EF-64FC1DBC2A95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FB37397-ED5B-7359-D022-D1A13A433BDE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E561D-63E0-C9B3-CA0D-7BA5BA4CC928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7DC41A0-C945-7DA9-9496-E5C2F914293C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BACC6F8-4D8B-F10A-304E-712803456546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9286059-8F0B-BF78-9E52-96F3C45E95BD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17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6BA08A-E43E-0A8F-B41E-9D7948702032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7510A1-74AA-F3FD-1AF6-7647FEF62B8D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692256B-F655-9047-2D63-E45D21698B5A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B11646-2AF9-5324-9A83-DABAABACA497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C5FFCF4-20AE-706E-68BD-814F968E6E91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0626167-98D7-43F5-BBD2-29C9E7EBDD12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70A4BE-4B7A-2F35-A756-4CAE369C83BC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78FB8C-B58F-222E-93FC-E8D9C6B66BEA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224892-95FE-BD47-7A23-7E563130661B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3A1D39-91C6-8107-26FE-7343660E1304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331379C-62F0-7D44-2603-8D5F4CC8C7C4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C00FB6-DA16-912F-F59C-0151B588087D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(arr)</a:t>
              </a:r>
            </a:p>
          </p:txBody>
        </p:sp>
        <p:sp>
          <p:nvSpPr>
            <p:cNvPr id="73" name="Left Brace 72">
              <a:extLst>
                <a:ext uri="{FF2B5EF4-FFF2-40B4-BE49-F238E27FC236}">
                  <a16:creationId xmlns:a16="http://schemas.microsoft.com/office/drawing/2014/main" id="{B31E1A26-1382-A65D-1BFA-D24CA409408B}"/>
                </a:ext>
              </a:extLst>
            </p:cNvPr>
            <p:cNvSpPr/>
            <p:nvPr/>
          </p:nvSpPr>
          <p:spPr>
            <a:xfrm>
              <a:off x="5961499" y="3271317"/>
              <a:ext cx="212730" cy="160322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E46890-9DA3-DFB0-DD16-23DD9A008847}"/>
                </a:ext>
              </a:extLst>
            </p:cNvPr>
            <p:cNvSpPr/>
            <p:nvPr/>
          </p:nvSpPr>
          <p:spPr>
            <a:xfrm>
              <a:off x="5538934" y="396415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BACA64E0-6127-EF0A-0C06-EE74893F6F34}"/>
                </a:ext>
              </a:extLst>
            </p:cNvPr>
            <p:cNvSpPr/>
            <p:nvPr/>
          </p:nvSpPr>
          <p:spPr>
            <a:xfrm>
              <a:off x="5975909" y="2338854"/>
              <a:ext cx="198320" cy="894601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21931DB-F2AE-4E83-B446-4585629AE7FF}"/>
                </a:ext>
              </a:extLst>
            </p:cNvPr>
            <p:cNvSpPr/>
            <p:nvPr/>
          </p:nvSpPr>
          <p:spPr>
            <a:xfrm>
              <a:off x="5567160" y="268023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E5B15B2-7257-56D2-A40E-C7E804251066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7D4A199-A400-129E-8611-766D19385AFD}"/>
                </a:ext>
              </a:extLst>
            </p:cNvPr>
            <p:cNvSpPr/>
            <p:nvPr/>
          </p:nvSpPr>
          <p:spPr>
            <a:xfrm>
              <a:off x="6112282" y="426986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8057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F048C08-21AD-B06B-20C3-BDEBCF83C089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3DA36B1-8F4D-3F70-51D2-27C19FE4ED8F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89ABF-5021-F1F5-44DE-F44A1C969B0A}"/>
              </a:ext>
            </a:extLst>
          </p:cNvPr>
          <p:cNvSpPr txBox="1"/>
          <p:nvPr/>
        </p:nvSpPr>
        <p:spPr>
          <a:xfrm>
            <a:off x="7373426" y="3547946"/>
            <a:ext cx="120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8054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arbitrarily-chosen example)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D107B9-C71A-0761-B99C-02368B0E6393}"/>
              </a:ext>
            </a:extLst>
          </p:cNvPr>
          <p:cNvGrpSpPr/>
          <p:nvPr/>
        </p:nvGrpSpPr>
        <p:grpSpPr>
          <a:xfrm>
            <a:off x="872425" y="3640843"/>
            <a:ext cx="10471577" cy="2630273"/>
            <a:chOff x="872425" y="3640843"/>
            <a:chExt cx="10471577" cy="26302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F12684-32E2-8148-81E5-24D2BB7D8B6F}"/>
                </a:ext>
              </a:extLst>
            </p:cNvPr>
            <p:cNvGrpSpPr/>
            <p:nvPr/>
          </p:nvGrpSpPr>
          <p:grpSpPr>
            <a:xfrm>
              <a:off x="872425" y="3640843"/>
              <a:ext cx="3893358" cy="2571027"/>
              <a:chOff x="961917" y="732387"/>
              <a:chExt cx="3893358" cy="2571027"/>
            </a:xfrm>
          </p:grpSpPr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1040348" y="1293112"/>
                <a:ext cx="3280862" cy="201030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88000" tIns="180000" rIns="0" bIns="190800"/>
              <a:lstStyle>
                <a:defPPr>
                  <a:defRPr lang="en-US"/>
                </a:defPPr>
                <a:lvl1pPr marL="342900" indent="-342900" algn="just">
                  <a:lnSpc>
                    <a:spcPct val="50000"/>
                  </a:lnSpc>
                  <a:spcBef>
                    <a:spcPct val="65000"/>
                  </a:spcBef>
                  <a:defRPr sz="1200">
                    <a:solidFill>
                      <a:srgbClr val="000000"/>
                    </a:solidFill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ts val="1692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// </a:t>
                </a:r>
                <a:r>
                  <a:rPr lang="en-US" dirty="0">
                    <a:solidFill>
                      <a:schemeClr val="tx1"/>
                    </a:solidFill>
                  </a:rPr>
                  <a:t>let arr[</a:t>
                </a:r>
                <a:r>
                  <a:rPr lang="en-US" i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expression</a:t>
                </a:r>
                <a:r>
                  <a:rPr lang="en-US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] = </a:t>
                </a:r>
                <a:r>
                  <a:rPr lang="en-US" i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expression</a:t>
                </a:r>
                <a:r>
                  <a:rPr lang="en-US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  <a:endParaRPr lang="en-US" i="1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push arr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push </a:t>
                </a:r>
                <a:r>
                  <a:rPr lang="en-US" i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expression</a:t>
                </a:r>
                <a:r>
                  <a:rPr lang="en-US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add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pop pointer 1</a:t>
                </a:r>
                <a:endParaRPr 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push </a:t>
                </a:r>
                <a:r>
                  <a:rPr lang="en-US" i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expression</a:t>
                </a:r>
                <a:r>
                  <a:rPr lang="en-US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  <a:endParaRPr lang="en-US" i="1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pop that 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76113A-B0DB-5A4B-A6F2-A2314AA1EE18}"/>
                  </a:ext>
                </a:extLst>
              </p:cNvPr>
              <p:cNvSpPr txBox="1"/>
              <p:nvPr/>
            </p:nvSpPr>
            <p:spPr>
              <a:xfrm>
                <a:off x="961917" y="732387"/>
                <a:ext cx="3893358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400" dirty="0">
                    <a:latin typeface="Times New Roman"/>
                    <a:cs typeface="Times New Roman"/>
                  </a:rPr>
                  <a:t>Generalizing into a compilation strategy</a:t>
                </a:r>
                <a:br>
                  <a:rPr lang="en-US" sz="1400" dirty="0">
                    <a:latin typeface="Times New Roman"/>
                    <a:cs typeface="Times New Roman"/>
                  </a:rPr>
                </a:br>
                <a:r>
                  <a:rPr lang="en-US" sz="1400" dirty="0">
                    <a:latin typeface="Times New Roman"/>
                    <a:cs typeface="Times New Roman"/>
                  </a:rPr>
                  <a:t>(first try…):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7109DDA-59F8-3B8D-7AC5-30E5AAD76DE2}"/>
                </a:ext>
              </a:extLst>
            </p:cNvPr>
            <p:cNvSpPr txBox="1"/>
            <p:nvPr/>
          </p:nvSpPr>
          <p:spPr>
            <a:xfrm>
              <a:off x="4634037" y="4916899"/>
              <a:ext cx="6709965" cy="13542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Note: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expression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pseudo code for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////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compileExpression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(which computes, </a:t>
              </a:r>
            </a:p>
            <a:p>
              <a:pPr>
                <a:lnSpc>
                  <a:spcPct val="10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//// 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pushes the value of,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expression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370EE5-99CC-F09F-99D7-8A41458DFFBC}"/>
              </a:ext>
            </a:extLst>
          </p:cNvPr>
          <p:cNvSpPr txBox="1"/>
          <p:nvPr/>
        </p:nvSpPr>
        <p:spPr>
          <a:xfrm>
            <a:off x="9245600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01255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array elements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732419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18297" y="6696887"/>
            <a:ext cx="225033" cy="151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F12684-32E2-8148-81E5-24D2BB7D8B6F}"/>
              </a:ext>
            </a:extLst>
          </p:cNvPr>
          <p:cNvGrpSpPr/>
          <p:nvPr/>
        </p:nvGrpSpPr>
        <p:grpSpPr>
          <a:xfrm>
            <a:off x="872425" y="3879171"/>
            <a:ext cx="3893358" cy="2332699"/>
            <a:chOff x="961917" y="970715"/>
            <a:chExt cx="3893358" cy="2332699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40348" y="1293112"/>
              <a:ext cx="3280862" cy="20103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180000" rIns="0" bIns="190800"/>
            <a:lstStyle>
              <a:defPPr>
                <a:defRPr lang="en-US"/>
              </a:defPPr>
              <a:lvl1pPr marL="342900" indent="-342900" algn="just">
                <a:lnSpc>
                  <a:spcPct val="50000"/>
                </a:lnSpc>
                <a:spcBef>
                  <a:spcPct val="65000"/>
                </a:spcBef>
                <a:defRPr sz="1200">
                  <a:solidFill>
                    <a:srgbClr val="000000"/>
                  </a:solidFill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692"/>
                </a:spcBef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dirty="0">
                  <a:solidFill>
                    <a:schemeClr val="tx1"/>
                  </a:solidFill>
                </a:rPr>
                <a:t>let arr[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expression</a:t>
              </a:r>
              <a:r>
                <a:rPr lang="en-US" baseline="-25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1</a:t>
              </a:r>
              <a:r>
                <a:rPr lang="en-US" dirty="0">
                  <a:solidFill>
                    <a:schemeClr val="tx1"/>
                  </a:solidFill>
                </a:rPr>
                <a:t>] =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expression</a:t>
              </a:r>
              <a:r>
                <a:rPr lang="en-US" baseline="-25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2</a:t>
              </a:r>
              <a:endParaRPr lang="en-US" i="1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push arr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push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expression</a:t>
              </a:r>
              <a:r>
                <a:rPr lang="en-US" baseline="-25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1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add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pop pointer 1</a:t>
              </a:r>
              <a:endPara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push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expression</a:t>
              </a:r>
              <a:r>
                <a:rPr lang="en-US" baseline="-25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2</a:t>
              </a:r>
              <a:endParaRPr lang="en-US" i="1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pop that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76113A-B0DB-5A4B-A6F2-A2314AA1EE18}"/>
                </a:ext>
              </a:extLst>
            </p:cNvPr>
            <p:cNvSpPr txBox="1"/>
            <p:nvPr/>
          </p:nvSpPr>
          <p:spPr>
            <a:xfrm>
              <a:off x="961917" y="970715"/>
              <a:ext cx="3893358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General compilation strategy (first try…)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0664AB-5A6D-207C-7E7D-558E61C2A7DB}"/>
              </a:ext>
            </a:extLst>
          </p:cNvPr>
          <p:cNvSpPr txBox="1"/>
          <p:nvPr/>
        </p:nvSpPr>
        <p:spPr>
          <a:xfrm>
            <a:off x="10547131" y="2885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3362F-8902-73CD-3794-24C4FD0BAE60}"/>
              </a:ext>
            </a:extLst>
          </p:cNvPr>
          <p:cNvSpPr/>
          <p:nvPr/>
        </p:nvSpPr>
        <p:spPr>
          <a:xfrm>
            <a:off x="8340350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87467-4ECD-7221-AD9B-FB2DCA1BC766}"/>
              </a:ext>
            </a:extLst>
          </p:cNvPr>
          <p:cNvSpPr/>
          <p:nvPr/>
        </p:nvSpPr>
        <p:spPr>
          <a:xfrm>
            <a:off x="6827015" y="2407993"/>
            <a:ext cx="423312" cy="179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464415-274C-EAF5-E7DF-876A3A07BF27}"/>
              </a:ext>
            </a:extLst>
          </p:cNvPr>
          <p:cNvGrpSpPr/>
          <p:nvPr/>
        </p:nvGrpSpPr>
        <p:grpSpPr>
          <a:xfrm>
            <a:off x="5937222" y="997575"/>
            <a:ext cx="2476352" cy="3892935"/>
            <a:chOff x="5538934" y="1148257"/>
            <a:chExt cx="2476352" cy="38929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D56CFF-B05D-D306-5B61-AD2DF8F1A043}"/>
                </a:ext>
              </a:extLst>
            </p:cNvPr>
            <p:cNvSpPr/>
            <p:nvPr/>
          </p:nvSpPr>
          <p:spPr>
            <a:xfrm>
              <a:off x="6112282" y="40919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1E5772-13C0-7169-10D1-7CE5425FB61B}"/>
                </a:ext>
              </a:extLst>
            </p:cNvPr>
            <p:cNvSpPr/>
            <p:nvPr/>
          </p:nvSpPr>
          <p:spPr>
            <a:xfrm>
              <a:off x="6112282" y="440424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4ACA71-E95A-EB58-DDE5-FFDC99E1E826}"/>
                </a:ext>
              </a:extLst>
            </p:cNvPr>
            <p:cNvSpPr/>
            <p:nvPr/>
          </p:nvSpPr>
          <p:spPr>
            <a:xfrm>
              <a:off x="6112282" y="376615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5D5CA8-3164-165D-3B81-AFE8D1C3D719}"/>
                </a:ext>
              </a:extLst>
            </p:cNvPr>
            <p:cNvSpPr/>
            <p:nvPr/>
          </p:nvSpPr>
          <p:spPr>
            <a:xfrm>
              <a:off x="6112282" y="391939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6146A2-6424-ACB1-F195-123FC8310BB0}"/>
                </a:ext>
              </a:extLst>
            </p:cNvPr>
            <p:cNvSpPr/>
            <p:nvPr/>
          </p:nvSpPr>
          <p:spPr>
            <a:xfrm>
              <a:off x="6112282" y="411441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C0891F-CAF2-0A59-B06A-3092A65EFDFB}"/>
                </a:ext>
              </a:extLst>
            </p:cNvPr>
            <p:cNvSpPr/>
            <p:nvPr/>
          </p:nvSpPr>
          <p:spPr>
            <a:xfrm>
              <a:off x="6112282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DB7629-47E5-62D5-A3C8-7C494CC731D7}"/>
                </a:ext>
              </a:extLst>
            </p:cNvPr>
            <p:cNvSpPr/>
            <p:nvPr/>
          </p:nvSpPr>
          <p:spPr>
            <a:xfrm>
              <a:off x="6112282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F31C7E-0302-929E-CA15-52D4D630FDCC}"/>
                </a:ext>
              </a:extLst>
            </p:cNvPr>
            <p:cNvSpPr/>
            <p:nvPr/>
          </p:nvSpPr>
          <p:spPr>
            <a:xfrm>
              <a:off x="6112282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C829F7-D2A2-CF9B-2D57-12E45F663A3B}"/>
                </a:ext>
              </a:extLst>
            </p:cNvPr>
            <p:cNvSpPr/>
            <p:nvPr/>
          </p:nvSpPr>
          <p:spPr>
            <a:xfrm>
              <a:off x="6112994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2550B8-3F17-3D3D-2821-AF6BE677E569}"/>
                </a:ext>
              </a:extLst>
            </p:cNvPr>
            <p:cNvSpPr/>
            <p:nvPr/>
          </p:nvSpPr>
          <p:spPr>
            <a:xfrm>
              <a:off x="6112994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7DFBA81-9BCA-1BBD-849A-3093C8A86217}"/>
                </a:ext>
              </a:extLst>
            </p:cNvPr>
            <p:cNvSpPr/>
            <p:nvPr/>
          </p:nvSpPr>
          <p:spPr>
            <a:xfrm>
              <a:off x="6112994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AC9DBA-2576-AB19-4023-F4354E5C8830}"/>
                </a:ext>
              </a:extLst>
            </p:cNvPr>
            <p:cNvSpPr/>
            <p:nvPr/>
          </p:nvSpPr>
          <p:spPr>
            <a:xfrm>
              <a:off x="6112994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4758B8-80E3-578D-3BEA-2B955772B36F}"/>
                </a:ext>
              </a:extLst>
            </p:cNvPr>
            <p:cNvSpPr/>
            <p:nvPr/>
          </p:nvSpPr>
          <p:spPr>
            <a:xfrm>
              <a:off x="6112994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9D1DAD-200E-A9F0-4076-FF4D4212869A}"/>
                </a:ext>
              </a:extLst>
            </p:cNvPr>
            <p:cNvSpPr/>
            <p:nvPr/>
          </p:nvSpPr>
          <p:spPr>
            <a:xfrm>
              <a:off x="6112994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2207EB-A10B-A017-A86E-6FF3FF67915B}"/>
                </a:ext>
              </a:extLst>
            </p:cNvPr>
            <p:cNvSpPr/>
            <p:nvPr/>
          </p:nvSpPr>
          <p:spPr>
            <a:xfrm>
              <a:off x="6112994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36097F-B71C-AB40-9C74-FB363343FE4A}"/>
                </a:ext>
              </a:extLst>
            </p:cNvPr>
            <p:cNvSpPr/>
            <p:nvPr/>
          </p:nvSpPr>
          <p:spPr>
            <a:xfrm>
              <a:off x="6112282" y="3127062"/>
              <a:ext cx="396846" cy="232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E94465-6615-D3F9-37E2-5DFB4B7DEA89}"/>
                </a:ext>
              </a:extLst>
            </p:cNvPr>
            <p:cNvSpPr/>
            <p:nvPr/>
          </p:nvSpPr>
          <p:spPr>
            <a:xfrm>
              <a:off x="6112282" y="3118079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BAB83E-019B-6A26-407A-F5D63F5A3083}"/>
                </a:ext>
              </a:extLst>
            </p:cNvPr>
            <p:cNvSpPr/>
            <p:nvPr/>
          </p:nvSpPr>
          <p:spPr>
            <a:xfrm>
              <a:off x="6112282" y="329444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b" anchorCtr="0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CFEAF5-096F-6261-24CF-3DDC7B59F4C8}"/>
                </a:ext>
              </a:extLst>
            </p:cNvPr>
            <p:cNvSpPr/>
            <p:nvPr/>
          </p:nvSpPr>
          <p:spPr>
            <a:xfrm>
              <a:off x="6112994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97FE15-D052-29CA-3EEB-B21F417D07CE}"/>
                </a:ext>
              </a:extLst>
            </p:cNvPr>
            <p:cNvSpPr/>
            <p:nvPr/>
          </p:nvSpPr>
          <p:spPr>
            <a:xfrm>
              <a:off x="6112994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1C84AE-FA01-D849-55BD-380BBDA9712B}"/>
                </a:ext>
              </a:extLst>
            </p:cNvPr>
            <p:cNvSpPr/>
            <p:nvPr/>
          </p:nvSpPr>
          <p:spPr>
            <a:xfrm>
              <a:off x="6112994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866DB75-9B42-E1E8-7A33-AB29ECAD6B41}"/>
                </a:ext>
              </a:extLst>
            </p:cNvPr>
            <p:cNvSpPr/>
            <p:nvPr/>
          </p:nvSpPr>
          <p:spPr>
            <a:xfrm>
              <a:off x="6112994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DEB3BC-60A6-CAC4-5C96-D77680BF18E8}"/>
                </a:ext>
              </a:extLst>
            </p:cNvPr>
            <p:cNvSpPr/>
            <p:nvPr/>
          </p:nvSpPr>
          <p:spPr>
            <a:xfrm>
              <a:off x="6112282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033BBB0-5B21-2104-D8C7-F3307FE5738F}"/>
                </a:ext>
              </a:extLst>
            </p:cNvPr>
            <p:cNvSpPr/>
            <p:nvPr/>
          </p:nvSpPr>
          <p:spPr>
            <a:xfrm>
              <a:off x="6509840" y="200914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C077890-C747-C30D-B7B3-84A5C37EE91B}"/>
                </a:ext>
              </a:extLst>
            </p:cNvPr>
            <p:cNvSpPr/>
            <p:nvPr/>
          </p:nvSpPr>
          <p:spPr>
            <a:xfrm>
              <a:off x="6509840" y="216811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7DB944-B711-FD72-C25C-634124ADF96C}"/>
                </a:ext>
              </a:extLst>
            </p:cNvPr>
            <p:cNvSpPr/>
            <p:nvPr/>
          </p:nvSpPr>
          <p:spPr>
            <a:xfrm>
              <a:off x="6509840" y="233048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C5A5BE9-21A3-097D-ACC1-662DED69B59E}"/>
                </a:ext>
              </a:extLst>
            </p:cNvPr>
            <p:cNvSpPr/>
            <p:nvPr/>
          </p:nvSpPr>
          <p:spPr>
            <a:xfrm>
              <a:off x="6509840" y="137504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35E97B1-84A2-F456-C586-DB659A5BAC93}"/>
                </a:ext>
              </a:extLst>
            </p:cNvPr>
            <p:cNvSpPr/>
            <p:nvPr/>
          </p:nvSpPr>
          <p:spPr>
            <a:xfrm>
              <a:off x="6509840" y="1537420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44B933-6907-3DAF-0113-67333B547B09}"/>
                </a:ext>
              </a:extLst>
            </p:cNvPr>
            <p:cNvSpPr/>
            <p:nvPr/>
          </p:nvSpPr>
          <p:spPr>
            <a:xfrm>
              <a:off x="6509840" y="169065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4EFFCE-6E7C-A0D5-3A84-C8C1E87795BE}"/>
                </a:ext>
              </a:extLst>
            </p:cNvPr>
            <p:cNvSpPr/>
            <p:nvPr/>
          </p:nvSpPr>
          <p:spPr>
            <a:xfrm>
              <a:off x="6509840" y="1853029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7972CE-2874-D4D6-3588-C76EC24A6C49}"/>
                </a:ext>
              </a:extLst>
            </p:cNvPr>
            <p:cNvSpPr/>
            <p:nvPr/>
          </p:nvSpPr>
          <p:spPr>
            <a:xfrm>
              <a:off x="6509128" y="312706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00802-97F5-4599-8725-2E0413405BE7}"/>
                </a:ext>
              </a:extLst>
            </p:cNvPr>
            <p:cNvSpPr/>
            <p:nvPr/>
          </p:nvSpPr>
          <p:spPr>
            <a:xfrm>
              <a:off x="6509128" y="328603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269631-163A-97A8-F844-E05D12208189}"/>
                </a:ext>
              </a:extLst>
            </p:cNvPr>
            <p:cNvSpPr/>
            <p:nvPr/>
          </p:nvSpPr>
          <p:spPr>
            <a:xfrm>
              <a:off x="6509128" y="344840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20896-BF69-0F42-3BC8-BEAF6982C8BC}"/>
                </a:ext>
              </a:extLst>
            </p:cNvPr>
            <p:cNvSpPr/>
            <p:nvPr/>
          </p:nvSpPr>
          <p:spPr>
            <a:xfrm>
              <a:off x="6509840" y="248945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1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7E75C2-6348-2BF4-90C9-14A235306422}"/>
                </a:ext>
              </a:extLst>
            </p:cNvPr>
            <p:cNvSpPr/>
            <p:nvPr/>
          </p:nvSpPr>
          <p:spPr>
            <a:xfrm>
              <a:off x="6509840" y="2651828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1B2A40C-1BEC-ACB5-A7EF-64FC1DBC2A95}"/>
                </a:ext>
              </a:extLst>
            </p:cNvPr>
            <p:cNvSpPr/>
            <p:nvPr/>
          </p:nvSpPr>
          <p:spPr>
            <a:xfrm>
              <a:off x="6509840" y="2805066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FB37397-ED5B-7359-D022-D1A13A433BDE}"/>
                </a:ext>
              </a:extLst>
            </p:cNvPr>
            <p:cNvSpPr/>
            <p:nvPr/>
          </p:nvSpPr>
          <p:spPr>
            <a:xfrm>
              <a:off x="6509840" y="2967437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C0E561D-63E0-C9B3-CA0D-7BA5BA4CC928}"/>
                </a:ext>
              </a:extLst>
            </p:cNvPr>
            <p:cNvSpPr/>
            <p:nvPr/>
          </p:nvSpPr>
          <p:spPr>
            <a:xfrm>
              <a:off x="6509128" y="3603784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7DC41A0-C945-7DA9-9496-E5C2F914293C}"/>
                </a:ext>
              </a:extLst>
            </p:cNvPr>
            <p:cNvSpPr/>
            <p:nvPr/>
          </p:nvSpPr>
          <p:spPr>
            <a:xfrm>
              <a:off x="6509128" y="3766155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BACC6F8-4D8B-F10A-304E-712803456546}"/>
                </a:ext>
              </a:extLst>
            </p:cNvPr>
            <p:cNvSpPr/>
            <p:nvPr/>
          </p:nvSpPr>
          <p:spPr>
            <a:xfrm>
              <a:off x="6509128" y="3919393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9286059-8F0B-BF78-9E52-96F3C45E95BD}"/>
                </a:ext>
              </a:extLst>
            </p:cNvPr>
            <p:cNvSpPr/>
            <p:nvPr/>
          </p:nvSpPr>
          <p:spPr>
            <a:xfrm>
              <a:off x="6509128" y="4081764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r" defTabSz="914400" rtl="0" eaLnBrk="1" latinLnBrk="0" hangingPunct="1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17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6BA08A-E43E-0A8F-B41E-9D7948702032}"/>
                </a:ext>
              </a:extLst>
            </p:cNvPr>
            <p:cNvSpPr/>
            <p:nvPr/>
          </p:nvSpPr>
          <p:spPr>
            <a:xfrm>
              <a:off x="6509128" y="4563212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7510A1-74AA-F3FD-1AF6-7647FEF62B8D}"/>
                </a:ext>
              </a:extLst>
            </p:cNvPr>
            <p:cNvSpPr/>
            <p:nvPr/>
          </p:nvSpPr>
          <p:spPr>
            <a:xfrm>
              <a:off x="6509128" y="4725583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692256B-F655-9047-2D63-E45D21698B5A}"/>
                </a:ext>
              </a:extLst>
            </p:cNvPr>
            <p:cNvSpPr/>
            <p:nvPr/>
          </p:nvSpPr>
          <p:spPr>
            <a:xfrm>
              <a:off x="6509128" y="4878821"/>
              <a:ext cx="396846" cy="1623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B11646-2AF9-5324-9A83-DABAABACA497}"/>
                </a:ext>
              </a:extLst>
            </p:cNvPr>
            <p:cNvSpPr/>
            <p:nvPr/>
          </p:nvSpPr>
          <p:spPr>
            <a:xfrm>
              <a:off x="6985459" y="200577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THAT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C5FFCF4-20AE-706E-68BD-814F968E6E91}"/>
                </a:ext>
              </a:extLst>
            </p:cNvPr>
            <p:cNvSpPr/>
            <p:nvPr/>
          </p:nvSpPr>
          <p:spPr>
            <a:xfrm>
              <a:off x="6978479" y="218568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0626167-98D7-43F5-BBD2-29C9E7EBDD12}"/>
                </a:ext>
              </a:extLst>
            </p:cNvPr>
            <p:cNvSpPr/>
            <p:nvPr/>
          </p:nvSpPr>
          <p:spPr>
            <a:xfrm>
              <a:off x="6978479" y="234805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70A4BE-4B7A-2F35-A756-4CAE369C83BC}"/>
                </a:ext>
              </a:extLst>
            </p:cNvPr>
            <p:cNvSpPr/>
            <p:nvPr/>
          </p:nvSpPr>
          <p:spPr>
            <a:xfrm>
              <a:off x="6985459" y="137865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78FB8C-B58F-222E-93FC-E8D9C6B66BEA}"/>
                </a:ext>
              </a:extLst>
            </p:cNvPr>
            <p:cNvSpPr/>
            <p:nvPr/>
          </p:nvSpPr>
          <p:spPr>
            <a:xfrm>
              <a:off x="6985459" y="1534045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LCL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224892-95FE-BD47-7A23-7E563130661B}"/>
                </a:ext>
              </a:extLst>
            </p:cNvPr>
            <p:cNvSpPr/>
            <p:nvPr/>
          </p:nvSpPr>
          <p:spPr>
            <a:xfrm>
              <a:off x="6985459" y="1694263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3A1D39-91C6-8107-26FE-7343660E1304}"/>
                </a:ext>
              </a:extLst>
            </p:cNvPr>
            <p:cNvSpPr/>
            <p:nvPr/>
          </p:nvSpPr>
          <p:spPr>
            <a:xfrm>
              <a:off x="6985459" y="1846164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331379C-62F0-7D44-2603-8D5F4CC8C7C4}"/>
                </a:ext>
              </a:extLst>
            </p:cNvPr>
            <p:cNvSpPr/>
            <p:nvPr/>
          </p:nvSpPr>
          <p:spPr>
            <a:xfrm>
              <a:off x="6978479" y="250702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C00FB6-DA16-912F-F59C-0151B588087D}"/>
                </a:ext>
              </a:extLst>
            </p:cNvPr>
            <p:cNvSpPr/>
            <p:nvPr/>
          </p:nvSpPr>
          <p:spPr>
            <a:xfrm>
              <a:off x="6985458" y="2641359"/>
              <a:ext cx="1029828" cy="179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defTabSz="914400" rtl="0" eaLnBrk="1" latinLnBrk="0" hangingPunct="1"/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(arr)</a:t>
              </a:r>
            </a:p>
          </p:txBody>
        </p:sp>
        <p:sp>
          <p:nvSpPr>
            <p:cNvPr id="73" name="Left Brace 72">
              <a:extLst>
                <a:ext uri="{FF2B5EF4-FFF2-40B4-BE49-F238E27FC236}">
                  <a16:creationId xmlns:a16="http://schemas.microsoft.com/office/drawing/2014/main" id="{B31E1A26-1382-A65D-1BFA-D24CA409408B}"/>
                </a:ext>
              </a:extLst>
            </p:cNvPr>
            <p:cNvSpPr/>
            <p:nvPr/>
          </p:nvSpPr>
          <p:spPr>
            <a:xfrm>
              <a:off x="5961499" y="3271317"/>
              <a:ext cx="212730" cy="1603226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E46890-9DA3-DFB0-DD16-23DD9A008847}"/>
                </a:ext>
              </a:extLst>
            </p:cNvPr>
            <p:cNvSpPr/>
            <p:nvPr/>
          </p:nvSpPr>
          <p:spPr>
            <a:xfrm>
              <a:off x="5538934" y="396415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heap</a:t>
              </a:r>
            </a:p>
          </p:txBody>
        </p: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BACA64E0-6127-EF0A-0C06-EE74893F6F34}"/>
                </a:ext>
              </a:extLst>
            </p:cNvPr>
            <p:cNvSpPr/>
            <p:nvPr/>
          </p:nvSpPr>
          <p:spPr>
            <a:xfrm>
              <a:off x="5975909" y="2338854"/>
              <a:ext cx="198320" cy="894601"/>
            </a:xfrm>
            <a:prstGeom prst="leftBrace">
              <a:avLst>
                <a:gd name="adj1" fmla="val 58324"/>
                <a:gd name="adj2" fmla="val 50000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21931DB-F2AE-4E83-B446-4585629AE7FF}"/>
                </a:ext>
              </a:extLst>
            </p:cNvPr>
            <p:cNvSpPr/>
            <p:nvPr/>
          </p:nvSpPr>
          <p:spPr>
            <a:xfrm>
              <a:off x="5567160" y="2680232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E5B15B2-7257-56D2-A40E-C7E804251066}"/>
                </a:ext>
              </a:extLst>
            </p:cNvPr>
            <p:cNvSpPr/>
            <p:nvPr/>
          </p:nvSpPr>
          <p:spPr>
            <a:xfrm>
              <a:off x="5871847" y="1148257"/>
              <a:ext cx="1204377" cy="163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 RAM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7D4A199-A400-129E-8611-766D19385AFD}"/>
                </a:ext>
              </a:extLst>
            </p:cNvPr>
            <p:cNvSpPr/>
            <p:nvPr/>
          </p:nvSpPr>
          <p:spPr>
            <a:xfrm>
              <a:off x="6112282" y="4269861"/>
              <a:ext cx="396846" cy="162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3600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8057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F048C08-21AD-B06B-20C3-BDEBCF83C089}"/>
                </a:ext>
              </a:extLst>
            </p:cNvPr>
            <p:cNvSpPr/>
            <p:nvPr/>
          </p:nvSpPr>
          <p:spPr>
            <a:xfrm>
              <a:off x="6509128" y="4241871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3DA36B1-8F4D-3F70-51D2-27C19FE4ED8F}"/>
                </a:ext>
              </a:extLst>
            </p:cNvPr>
            <p:cNvSpPr/>
            <p:nvPr/>
          </p:nvSpPr>
          <p:spPr>
            <a:xfrm>
              <a:off x="6509128" y="4404242"/>
              <a:ext cx="396846" cy="16237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marL="0" algn="l" defTabSz="914400" rtl="0" eaLnBrk="1" latinLnBrk="0" hangingPunct="1"/>
              <a:endPara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AF89ABF-5021-F1F5-44DE-F44A1C969B0A}"/>
              </a:ext>
            </a:extLst>
          </p:cNvPr>
          <p:cNvSpPr txBox="1"/>
          <p:nvPr/>
        </p:nvSpPr>
        <p:spPr>
          <a:xfrm>
            <a:off x="7373426" y="3547946"/>
            <a:ext cx="120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8054</a:t>
            </a:r>
            <a:b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arbitrarily-chosen example)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C2FB0C-70DD-D0E9-4673-566F91A150D8}"/>
              </a:ext>
            </a:extLst>
          </p:cNvPr>
          <p:cNvGrpSpPr/>
          <p:nvPr/>
        </p:nvGrpSpPr>
        <p:grpSpPr>
          <a:xfrm>
            <a:off x="801743" y="1404186"/>
            <a:ext cx="4064312" cy="2143760"/>
            <a:chOff x="876154" y="4358640"/>
            <a:chExt cx="4064312" cy="21437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6B324D-0D0E-80F0-2A2E-45566BAB0F46}"/>
                </a:ext>
              </a:extLst>
            </p:cNvPr>
            <p:cNvGrpSpPr/>
            <p:nvPr/>
          </p:nvGrpSpPr>
          <p:grpSpPr>
            <a:xfrm>
              <a:off x="2255520" y="4358640"/>
              <a:ext cx="2684946" cy="2143760"/>
              <a:chOff x="2255520" y="4358640"/>
              <a:chExt cx="2684946" cy="214376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35FF12-2A3E-E4EE-5645-65D9D402FF13}"/>
                  </a:ext>
                </a:extLst>
              </p:cNvPr>
              <p:cNvSpPr/>
              <p:nvPr/>
            </p:nvSpPr>
            <p:spPr>
              <a:xfrm>
                <a:off x="3647440" y="6217920"/>
                <a:ext cx="1293026" cy="2844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Callout 21">
                <a:extLst>
                  <a:ext uri="{FF2B5EF4-FFF2-40B4-BE49-F238E27FC236}">
                    <a16:creationId xmlns:a16="http://schemas.microsoft.com/office/drawing/2014/main" id="{8EED4FCD-3198-B5AE-CB3F-9064AB2AC83E}"/>
                  </a:ext>
                </a:extLst>
              </p:cNvPr>
              <p:cNvSpPr/>
              <p:nvPr/>
            </p:nvSpPr>
            <p:spPr>
              <a:xfrm>
                <a:off x="2255520" y="4358640"/>
                <a:ext cx="2316480" cy="934720"/>
              </a:xfrm>
              <a:prstGeom prst="wedgeEllipseCallout">
                <a:avLst>
                  <a:gd name="adj1" fmla="val -42763"/>
                  <a:gd name="adj2" fmla="val 61413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unfortunately, there’s a problem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789CAC-C2DA-A40B-6CE3-6565AA960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76154" y="4790417"/>
              <a:ext cx="1313451" cy="136686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234F19-9AFE-84DB-40CA-9279084CC5B0}"/>
              </a:ext>
            </a:extLst>
          </p:cNvPr>
          <p:cNvSpPr txBox="1"/>
          <p:nvPr/>
        </p:nvSpPr>
        <p:spPr>
          <a:xfrm>
            <a:off x="4634037" y="4916899"/>
            <a:ext cx="670996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pseudo code for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////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compileExpression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(which computes,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//// 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pushes the value of,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1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compilation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107538" y="2307820"/>
            <a:ext cx="3138216" cy="3284429"/>
            <a:chOff x="5107538" y="2300740"/>
            <a:chExt cx="3138216" cy="3284429"/>
          </a:xfrm>
        </p:grpSpPr>
        <p:sp>
          <p:nvSpPr>
            <p:cNvPr id="11" name="Right Brace 10"/>
            <p:cNvSpPr/>
            <p:nvPr/>
          </p:nvSpPr>
          <p:spPr>
            <a:xfrm>
              <a:off x="5107538" y="2300740"/>
              <a:ext cx="296660" cy="3284429"/>
            </a:xfrm>
            <a:prstGeom prst="rightBrace">
              <a:avLst>
                <a:gd name="adj1" fmla="val 56006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63000" y="3304607"/>
              <a:ext cx="2782754" cy="1856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4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Subroutine declarations:</a:t>
              </a:r>
            </a:p>
            <a:p>
              <a:pPr marL="177800" lvl="1" indent="-177800">
                <a:spcBef>
                  <a:spcPts val="400"/>
                </a:spcBef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constructors</a:t>
              </a:r>
            </a:p>
            <a:p>
              <a:pPr marL="177800" lvl="1" indent="-177800">
                <a:spcBef>
                  <a:spcPts val="400"/>
                </a:spcBef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methods</a:t>
              </a:r>
            </a:p>
            <a:p>
              <a:pPr marL="177800" lvl="1" indent="-177800">
                <a:spcBef>
                  <a:spcPts val="400"/>
                </a:spcBef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functions</a:t>
              </a:r>
            </a:p>
            <a:p>
              <a:pPr marL="263525" lvl="0" indent="-263525">
                <a:spcBef>
                  <a:spcPts val="400"/>
                </a:spcBef>
                <a:buFont typeface="Arial"/>
                <a:buChar char="•"/>
              </a:pPr>
              <a:endParaRPr lang="en-US" sz="2000" dirty="0">
                <a:latin typeface="Times New Roman"/>
                <a:cs typeface="Times New Roman"/>
              </a:endParaRPr>
            </a:p>
            <a:p>
              <a:pPr marL="263525" lvl="0" indent="-263525">
                <a:spcBef>
                  <a:spcPts val="400"/>
                </a:spcBef>
                <a:buFont typeface="Arial"/>
                <a:buChar char="•"/>
              </a:pPr>
              <a:endParaRPr lang="en-US" sz="20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2" name="Text Box 3">
            <a:extLst>
              <a:ext uri="{FF2B5EF4-FFF2-40B4-BE49-F238E27FC236}">
                <a16:creationId xmlns:a16="http://schemas.microsoft.com/office/drawing/2014/main" id="{1DAF8288-2AC7-2A40-AF47-98EA8C712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227" y="1342850"/>
            <a:ext cx="4149731" cy="44804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2844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field int x, y;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   static int pointCount;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constructor Point new(int ax, int ay)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method int getx()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method int gety()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function int getPointCount()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method Point plus(Point other)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method int distance(Point other) {</a:t>
            </a:r>
          </a:p>
          <a:p>
            <a:pPr algn="just">
              <a:lnSpc>
                <a:spcPct val="50000"/>
              </a:lnSpc>
              <a:spcBef>
                <a:spcPts val="936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  var int dx, dy;</a:t>
            </a:r>
          </a:p>
          <a:p>
            <a:pPr algn="just">
              <a:lnSpc>
                <a:spcPct val="50000"/>
              </a:lnSpc>
              <a:spcBef>
                <a:spcPts val="936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  let dx = x - other.getx();</a:t>
            </a:r>
          </a:p>
          <a:p>
            <a:pPr algn="just">
              <a:lnSpc>
                <a:spcPct val="50000"/>
              </a:lnSpc>
              <a:spcBef>
                <a:spcPts val="936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  let dy = y - other.gety();</a:t>
            </a:r>
          </a:p>
          <a:p>
            <a:pPr algn="just">
              <a:lnSpc>
                <a:spcPct val="50000"/>
              </a:lnSpc>
              <a:spcBef>
                <a:spcPts val="936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  return Math.sqrt((dx*dx)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200" dirty="0">
                <a:latin typeface="Consolas"/>
                <a:cs typeface="Consolas"/>
              </a:rPr>
              <a:t>+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(dy*dy));</a:t>
            </a:r>
          </a:p>
          <a:p>
            <a:pPr algn="just">
              <a:lnSpc>
                <a:spcPct val="50000"/>
              </a:lnSpc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}</a:t>
            </a:r>
          </a:p>
          <a:p>
            <a:pPr algn="just">
              <a:lnSpc>
                <a:spcPct val="50000"/>
              </a:lnSpc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...</a:t>
            </a:r>
          </a:p>
          <a:p>
            <a:pPr algn="just">
              <a:lnSpc>
                <a:spcPct val="50000"/>
              </a:lnSpc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0DA19-C1B7-7725-30F0-2D4F8192689A}"/>
              </a:ext>
            </a:extLst>
          </p:cNvPr>
          <p:cNvSpPr txBox="1"/>
          <p:nvPr/>
        </p:nvSpPr>
        <p:spPr>
          <a:xfrm>
            <a:off x="680129" y="1013591"/>
            <a:ext cx="289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High-level source code</a:t>
            </a:r>
            <a:r>
              <a:rPr lang="en-US" sz="1200" dirty="0"/>
              <a:t> (Jack)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D2E3CA-AB4B-5220-3114-ECFBB96C31E7}"/>
              </a:ext>
            </a:extLst>
          </p:cNvPr>
          <p:cNvGrpSpPr/>
          <p:nvPr/>
        </p:nvGrpSpPr>
        <p:grpSpPr>
          <a:xfrm>
            <a:off x="5108017" y="1280631"/>
            <a:ext cx="3033274" cy="1590179"/>
            <a:chOff x="5108017" y="1280631"/>
            <a:chExt cx="3033274" cy="1590179"/>
          </a:xfrm>
        </p:grpSpPr>
        <p:sp>
          <p:nvSpPr>
            <p:cNvPr id="5" name="Right Brace 4"/>
            <p:cNvSpPr/>
            <p:nvPr/>
          </p:nvSpPr>
          <p:spPr>
            <a:xfrm>
              <a:off x="5108017" y="1352912"/>
              <a:ext cx="242704" cy="722809"/>
            </a:xfrm>
            <a:prstGeom prst="rightBrace">
              <a:avLst>
                <a:gd name="adj1" fmla="val 56006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02E22-B48A-794C-673D-FD01D8EC3334}"/>
                </a:ext>
              </a:extLst>
            </p:cNvPr>
            <p:cNvSpPr txBox="1"/>
            <p:nvPr/>
          </p:nvSpPr>
          <p:spPr>
            <a:xfrm>
              <a:off x="5434317" y="1280631"/>
              <a:ext cx="2706974" cy="159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4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Class declarations:</a:t>
              </a:r>
            </a:p>
            <a:p>
              <a:pPr marL="177800" lvl="1" indent="-177800">
                <a:spcBef>
                  <a:spcPts val="400"/>
                </a:spcBef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fields</a:t>
              </a:r>
            </a:p>
            <a:p>
              <a:pPr marL="177800" lvl="1" indent="-177800">
                <a:spcBef>
                  <a:spcPts val="400"/>
                </a:spcBef>
                <a:buSzPct val="50000"/>
                <a:buFont typeface="Wingdings" charset="2"/>
                <a:buChar char="q"/>
              </a:pPr>
              <a:r>
                <a:rPr lang="en-US" sz="1400" dirty="0">
                  <a:latin typeface="Times New Roman"/>
                  <a:cs typeface="Times New Roman"/>
                </a:rPr>
                <a:t>statics</a:t>
              </a:r>
            </a:p>
            <a:p>
              <a:pPr marL="263525" lvl="0" indent="-263525">
                <a:spcBef>
                  <a:spcPts val="400"/>
                </a:spcBef>
                <a:buFont typeface="Arial"/>
                <a:buChar char="•"/>
              </a:pPr>
              <a:endParaRPr lang="en-US" sz="2000" dirty="0">
                <a:latin typeface="Times New Roman"/>
                <a:cs typeface="Times New Roman"/>
              </a:endParaRPr>
            </a:p>
            <a:p>
              <a:pPr marL="263525" lvl="0" indent="-263525">
                <a:spcBef>
                  <a:spcPts val="400"/>
                </a:spcBef>
                <a:buFont typeface="Arial"/>
                <a:buChar char="•"/>
              </a:pPr>
              <a:endParaRPr lang="en-US" sz="20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array elements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647440" y="6217920"/>
            <a:ext cx="1293026" cy="28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813635" y="1417080"/>
            <a:ext cx="2863749" cy="33797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44000" rIns="0" bIns="144000"/>
          <a:lstStyle>
            <a:defPPr>
              <a:defRPr lang="en-US"/>
            </a:defPPr>
            <a:lvl1pPr marL="342900" indent="-342900" algn="just">
              <a:lnSpc>
                <a:spcPct val="50000"/>
              </a:lnSpc>
              <a:spcBef>
                <a:spcPct val="65000"/>
              </a:spcBef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tx1"/>
                </a:solidFill>
              </a:rPr>
              <a:t>let a[i] = b[j]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791" y="998110"/>
            <a:ext cx="288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dirty="0">
                <a:latin typeface="Times New Roman"/>
                <a:cs typeface="Times New Roman"/>
              </a:rPr>
              <a:t>The problem, illustrated</a:t>
            </a:r>
          </a:p>
        </p:txBody>
      </p:sp>
    </p:spTree>
    <p:extLst>
      <p:ext uri="{BB962C8B-B14F-4D97-AF65-F5344CB8AC3E}">
        <p14:creationId xmlns:p14="http://schemas.microsoft.com/office/powerpoint/2010/main" val="2807928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array elements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647440" y="6217920"/>
            <a:ext cx="1293026" cy="28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813635" y="1417080"/>
            <a:ext cx="2863749" cy="33797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44000" rIns="0" bIns="144000"/>
          <a:lstStyle>
            <a:defPPr>
              <a:defRPr lang="en-US"/>
            </a:defPPr>
            <a:lvl1pPr marL="342900" indent="-342900" algn="just">
              <a:lnSpc>
                <a:spcPct val="50000"/>
              </a:lnSpc>
              <a:spcBef>
                <a:spcPct val="65000"/>
              </a:spcBef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tx1"/>
                </a:solidFill>
              </a:rPr>
              <a:t>let a[i] = b[j]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push 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push i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add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pop pointer 1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he-IL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791" y="998110"/>
            <a:ext cx="288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dirty="0">
                <a:latin typeface="Times New Roman"/>
                <a:cs typeface="Times New Roman"/>
              </a:rPr>
              <a:t>The problem, illustrated</a:t>
            </a:r>
          </a:p>
        </p:txBody>
      </p:sp>
    </p:spTree>
    <p:extLst>
      <p:ext uri="{BB962C8B-B14F-4D97-AF65-F5344CB8AC3E}">
        <p14:creationId xmlns:p14="http://schemas.microsoft.com/office/powerpoint/2010/main" val="2264726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array elements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647440" y="6217920"/>
            <a:ext cx="1293026" cy="28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813635" y="1417080"/>
            <a:ext cx="2863749" cy="33797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44000" rIns="0" bIns="144000"/>
          <a:lstStyle>
            <a:defPPr>
              <a:defRPr lang="en-US"/>
            </a:defPPr>
            <a:lvl1pPr marL="342900" indent="-342900" algn="just">
              <a:lnSpc>
                <a:spcPct val="50000"/>
              </a:lnSpc>
              <a:spcBef>
                <a:spcPct val="65000"/>
              </a:spcBef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tx1"/>
                </a:solidFill>
              </a:rPr>
              <a:t>let a[i] = b[j]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push 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push i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add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pop pointer 1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Now handle the right hand side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push b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push j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add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</a:rPr>
              <a:t>pop pointer 1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he-IL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791" y="998110"/>
            <a:ext cx="288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dirty="0">
                <a:latin typeface="Times New Roman"/>
                <a:cs typeface="Times New Roman"/>
              </a:rPr>
              <a:t>The problem, illustrated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75297" y="3889707"/>
            <a:ext cx="974506" cy="771484"/>
            <a:chOff x="2475297" y="3889707"/>
            <a:chExt cx="974506" cy="7714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297" y="3889707"/>
              <a:ext cx="974506" cy="7714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875152">
              <a:off x="2639848" y="4092489"/>
              <a:ext cx="7529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600" dirty="0">
                  <a:solidFill>
                    <a:srgbClr val="FF0000"/>
                  </a:solidFill>
                  <a:latin typeface="Arial"/>
                  <a:cs typeface="Arial"/>
                </a:rPr>
                <a:t>crash!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23DB34-5F54-7E4E-F12D-50CD81E9BB93}"/>
              </a:ext>
            </a:extLst>
          </p:cNvPr>
          <p:cNvGrpSpPr/>
          <p:nvPr/>
        </p:nvGrpSpPr>
        <p:grpSpPr>
          <a:xfrm>
            <a:off x="3931491" y="1029858"/>
            <a:ext cx="2883329" cy="4470187"/>
            <a:chOff x="3931491" y="1029858"/>
            <a:chExt cx="2883329" cy="4470187"/>
          </a:xfrm>
        </p:grpSpPr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6CCF8432-12BE-E9E3-FF78-75FB64327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6901" y="1417080"/>
              <a:ext cx="2120065" cy="40829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144000" rIns="0" bIns="144000"/>
            <a:lstStyle>
              <a:defPPr>
                <a:defRPr lang="en-US"/>
              </a:defPPr>
              <a:lvl1pPr marL="342900" indent="-342900" algn="just">
                <a:lnSpc>
                  <a:spcPct val="50000"/>
                </a:lnSpc>
                <a:spcBef>
                  <a:spcPct val="65000"/>
                </a:spcBef>
                <a:defRPr sz="1200">
                  <a:solidFill>
                    <a:srgbClr val="000000"/>
                  </a:solidFill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</a:t>
              </a:r>
              <a:r>
                <a:rPr lang="en-US" sz="1400" dirty="0">
                  <a:solidFill>
                    <a:schemeClr val="tx1"/>
                  </a:solidFill>
                </a:rPr>
                <a:t>let a[i] = b[j]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push a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push i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add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push b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push j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add         </a:t>
              </a:r>
              <a:endParaRPr lang="en-US" sz="14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pop pointer 1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push that 0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>
                  <a:solidFill>
                    <a:srgbClr val="0000FF"/>
                  </a:solidFill>
                </a:rPr>
                <a:t>pop temp 0</a:t>
              </a:r>
              <a:endParaRPr lang="en-US" sz="140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pop pointer 1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push temp 0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/>
                <a:t>pop that 0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endParaRPr 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B225D1-C126-85BA-B34D-032EBAE07C40}"/>
                </a:ext>
              </a:extLst>
            </p:cNvPr>
            <p:cNvSpPr txBox="1"/>
            <p:nvPr/>
          </p:nvSpPr>
          <p:spPr>
            <a:xfrm>
              <a:off x="3931491" y="1029858"/>
              <a:ext cx="2883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dirty="0">
                  <a:latin typeface="Times New Roman"/>
                  <a:cs typeface="Times New Roman"/>
                </a:rPr>
                <a:t>Solution</a:t>
              </a:r>
            </a:p>
          </p:txBody>
        </p:sp>
      </p:grp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F27CF39-7599-2DD6-2161-D5F90B159AA1}"/>
              </a:ext>
            </a:extLst>
          </p:cNvPr>
          <p:cNvSpPr/>
          <p:nvPr/>
        </p:nvSpPr>
        <p:spPr>
          <a:xfrm>
            <a:off x="5854700" y="3563561"/>
            <a:ext cx="3022600" cy="1139195"/>
          </a:xfrm>
          <a:prstGeom prst="wedgeRoundRectCallout">
            <a:avLst>
              <a:gd name="adj1" fmla="val -68052"/>
              <a:gd name="adj2" fmla="val 25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939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At this point, during runtime:</a:t>
            </a:r>
          </a:p>
          <a:p>
            <a:pPr marL="177800" indent="-17780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stack topmost value is the address of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a[i]</a:t>
            </a:r>
          </a:p>
          <a:p>
            <a:pPr marL="177800" indent="-177800">
              <a:buSzPct val="13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temp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he-IL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contains the value of 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b[j]</a:t>
            </a:r>
          </a:p>
        </p:txBody>
      </p:sp>
    </p:spTree>
    <p:extLst>
      <p:ext uri="{BB962C8B-B14F-4D97-AF65-F5344CB8AC3E}">
        <p14:creationId xmlns:p14="http://schemas.microsoft.com/office/powerpoint/2010/main" val="284370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array elements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647440" y="6217920"/>
            <a:ext cx="1293026" cy="28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795435" y="1465232"/>
            <a:ext cx="5300565" cy="32370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44000" rIns="0" bIns="144000"/>
          <a:lstStyle>
            <a:defPPr>
              <a:defRPr lang="en-US"/>
            </a:defPPr>
            <a:lvl1pPr marL="342900" indent="-342900" algn="just">
              <a:lnSpc>
                <a:spcPct val="50000"/>
              </a:lnSpc>
              <a:spcBef>
                <a:spcPct val="65000"/>
              </a:spcBef>
              <a:defRPr sz="12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400" dirty="0">
                <a:solidFill>
                  <a:schemeClr val="tx1"/>
                </a:solidFill>
              </a:rPr>
              <a:t>let arr[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expression</a:t>
            </a:r>
            <a:r>
              <a:rPr lang="en-US" sz="1400" baseline="-25000" dirty="0">
                <a:solidFill>
                  <a:schemeClr val="tx1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>
                <a:solidFill>
                  <a:schemeClr val="tx1"/>
                </a:solidFill>
              </a:rPr>
              <a:t>] =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expression</a:t>
            </a:r>
            <a:r>
              <a:rPr lang="en-US" sz="1400" baseline="-25000" dirty="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solidFill>
                  <a:schemeClr val="tx1"/>
                </a:solidFill>
              </a:rPr>
              <a:t>push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arr</a:t>
            </a: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//// call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compileExpression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to compute and push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expression</a:t>
            </a:r>
            <a:r>
              <a:rPr lang="en-US" sz="1400" baseline="-25000" dirty="0">
                <a:solidFill>
                  <a:schemeClr val="tx1"/>
                </a:solidFill>
                <a:latin typeface="Times New Roman"/>
                <a:cs typeface="Times New Roman"/>
              </a:rPr>
              <a:t>1</a:t>
            </a:r>
            <a:endParaRPr lang="en-US" sz="1600" baseline="-25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solidFill>
                  <a:schemeClr val="tx1"/>
                </a:solidFill>
              </a:rPr>
              <a:t>add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// top stack value = address of </a:t>
            </a:r>
            <a:r>
              <a:rPr lang="en-US" sz="1400" dirty="0">
                <a:solidFill>
                  <a:schemeClr val="tx1"/>
                </a:solidFill>
              </a:rPr>
              <a:t>arr[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expression</a:t>
            </a:r>
            <a:r>
              <a:rPr lang="en-US" sz="1400" baseline="-25000" dirty="0">
                <a:solidFill>
                  <a:schemeClr val="tx1"/>
                </a:solidFill>
                <a:latin typeface="Times New Roman"/>
                <a:cs typeface="Times New Roman"/>
              </a:rPr>
              <a:t>1</a:t>
            </a:r>
            <a:r>
              <a:rPr lang="en-US" sz="1400" dirty="0">
                <a:solidFill>
                  <a:schemeClr val="tx1"/>
                </a:solidFill>
              </a:rPr>
              <a:t>]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//// call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compileExpression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to compute and push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expression</a:t>
            </a:r>
            <a:r>
              <a:rPr lang="en-US" sz="1400" baseline="-25000" dirty="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solidFill>
                  <a:schemeClr val="tx1"/>
                </a:solidFill>
              </a:rPr>
              <a:t>pop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temp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0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     // </a:t>
            </a:r>
            <a:r>
              <a:rPr lang="en-US" dirty="0">
                <a:solidFill>
                  <a:schemeClr val="tx1"/>
                </a:solidFill>
              </a:rPr>
              <a:t>temp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0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= the value of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expression</a:t>
            </a:r>
            <a:r>
              <a:rPr lang="en-US" sz="1400" baseline="-25000" dirty="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solidFill>
                  <a:schemeClr val="tx1"/>
                </a:solidFill>
              </a:rPr>
              <a:t>pop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pointer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1</a:t>
            </a: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solidFill>
                  <a:schemeClr val="tx1"/>
                </a:solidFill>
              </a:rPr>
              <a:t>push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temp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0</a:t>
            </a:r>
          </a:p>
          <a:p>
            <a:pPr algn="l">
              <a:lnSpc>
                <a:spcPct val="100000"/>
              </a:lnSpc>
              <a:spcBef>
                <a:spcPts val="900"/>
              </a:spcBef>
            </a:pPr>
            <a:r>
              <a:rPr lang="en-US" sz="1400" dirty="0">
                <a:solidFill>
                  <a:schemeClr val="tx1"/>
                </a:solidFill>
              </a:rPr>
              <a:t>pop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that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0</a:t>
            </a:r>
            <a:endParaRPr lang="en-US" sz="11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Bef>
                <a:spcPts val="300"/>
              </a:spcBef>
            </a:pP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0424" y="1044734"/>
            <a:ext cx="540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dirty="0">
                <a:latin typeface="Times New Roman"/>
                <a:cs typeface="Times New Roman"/>
              </a:rPr>
              <a:t>Solution (general)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00094" y="5073112"/>
            <a:ext cx="7786449" cy="951304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What about handling, say,    </a:t>
            </a:r>
            <a:r>
              <a:rPr lang="en-US" sz="1600" dirty="0">
                <a:latin typeface="Consolas"/>
                <a:cs typeface="Consolas"/>
              </a:rPr>
              <a:t>let</a:t>
            </a:r>
            <a:r>
              <a:rPr lang="en-US" sz="2000" dirty="0"/>
              <a:t> </a:t>
            </a:r>
            <a:r>
              <a:rPr lang="en-US" sz="1600" dirty="0">
                <a:latin typeface="Consolas"/>
                <a:cs typeface="Consolas"/>
              </a:rPr>
              <a:t>a[a[i]]</a:t>
            </a:r>
            <a:r>
              <a:rPr lang="en-US" sz="2000" dirty="0"/>
              <a:t> </a:t>
            </a:r>
            <a:r>
              <a:rPr lang="en-US" sz="1600" dirty="0">
                <a:latin typeface="Consolas"/>
                <a:cs typeface="Consolas"/>
              </a:rPr>
              <a:t>=</a:t>
            </a:r>
            <a:r>
              <a:rPr lang="en-US" sz="2000" dirty="0"/>
              <a:t> </a:t>
            </a:r>
            <a:r>
              <a:rPr lang="en-US" sz="1600" dirty="0">
                <a:latin typeface="Consolas"/>
                <a:cs typeface="Consolas"/>
              </a:rPr>
              <a:t>a[b[a[b[j]]]]  </a:t>
            </a:r>
            <a:r>
              <a:rPr lang="en-US" sz="2000" dirty="0"/>
              <a:t>?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No problem... Thx to the stack’s LIFO behavior.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742277" y="19208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6" y="1390486"/>
            <a:ext cx="3937453" cy="51708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D7133-0671-9445-B4C0-220A25E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1AB7D-B7B1-6E47-93FF-298234DE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3E786-CE59-3341-9914-A590DCDC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9B8499-BEF2-5845-A2A6-EB2CD0F3771D}"/>
              </a:ext>
            </a:extLst>
          </p:cNvPr>
          <p:cNvSpPr txBox="1">
            <a:spLocks/>
          </p:cNvSpPr>
          <p:nvPr/>
        </p:nvSpPr>
        <p:spPr>
          <a:xfrm>
            <a:off x="5522091" y="1390487"/>
            <a:ext cx="3432919" cy="2978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Implementation</a:t>
            </a:r>
            <a:endParaRPr lang="he-IL" sz="2000" u="sng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Standard mapping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Proposed design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Project 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E29A3-B3D7-F449-B29F-C00E1248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0" y="3754479"/>
            <a:ext cx="340108" cy="324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9A213-D6B5-1C4A-9CEF-1F9AF93F3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39980" y="4271073"/>
            <a:ext cx="340108" cy="32493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85127B9-3D19-6F40-AB6E-0E79EF98C6DC}"/>
              </a:ext>
            </a:extLst>
          </p:cNvPr>
          <p:cNvSpPr/>
          <p:nvPr/>
        </p:nvSpPr>
        <p:spPr>
          <a:xfrm>
            <a:off x="5284369" y="2016197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1455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mapping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199" y="1218283"/>
            <a:ext cx="8349343" cy="3321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2000" u="sng" dirty="0"/>
              <a:t>So far we described: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sz="1800" dirty="0"/>
              <a:t>General compilation techniques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sz="1800" dirty="0"/>
              <a:t>Compiling Jack code</a:t>
            </a:r>
          </a:p>
          <a:p>
            <a:pPr marL="0" indent="0">
              <a:lnSpc>
                <a:spcPct val="100000"/>
              </a:lnSpc>
              <a:spcBef>
                <a:spcPts val="3400"/>
              </a:spcBef>
              <a:buNone/>
            </a:pPr>
            <a:r>
              <a:rPr lang="en-US" sz="2000" u="sng" dirty="0"/>
              <a:t>We now turn to describe: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800" dirty="0"/>
              <a:t>How to generate code for the the specific VM language and OS of the Hack computer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(There will be some repetition of things already described).</a:t>
            </a:r>
          </a:p>
        </p:txBody>
      </p:sp>
    </p:spTree>
    <p:extLst>
      <p:ext uri="{BB962C8B-B14F-4D97-AF65-F5344CB8AC3E}">
        <p14:creationId xmlns:p14="http://schemas.microsoft.com/office/powerpoint/2010/main" val="11233536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BE7BDB1-F7C0-9A48-BDCD-E9F20CAEFC97}"/>
              </a:ext>
            </a:extLst>
          </p:cNvPr>
          <p:cNvSpPr/>
          <p:nvPr/>
        </p:nvSpPr>
        <p:spPr>
          <a:xfrm>
            <a:off x="2968827" y="1401834"/>
            <a:ext cx="1555199" cy="28963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0">
            <a:solidFill>
              <a:srgbClr val="2939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7041683" y="1373338"/>
            <a:ext cx="1373111" cy="223589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90800" rIns="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000" spc="160" dirty="0">
                <a:solidFill>
                  <a:srgbClr val="000000"/>
                </a:solidFill>
                <a:ea typeface="Arial Unicode MS" charset="0"/>
              </a:rPr>
              <a:t>...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1101010010101011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1100001101010101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0101010011101100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1100101111111111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0101110101010011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1100111111010101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0101110110101011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1100100000001011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0101110111100010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1111000111010100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0010101000101011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0111000111010111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1010101000101011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000" spc="160" dirty="0">
                <a:solidFill>
                  <a:srgbClr val="000000"/>
                </a:solidFill>
                <a:ea typeface="Arial Unicode MS" charset="0"/>
              </a:rPr>
              <a:t>...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000" dirty="0">
              <a:solidFill>
                <a:srgbClr val="000000"/>
              </a:solidFill>
              <a:ea typeface="Arial Unicode M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82901" y="1114660"/>
            <a:ext cx="149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points.hack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63273" y="1149729"/>
            <a:ext cx="149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points.asm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150038" y="1410483"/>
            <a:ext cx="857222" cy="220822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90800" rIns="360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...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M=D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(LOOP)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@n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@END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@addr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...</a:t>
            </a:r>
            <a:endParaRPr lang="en-US" sz="1000" spc="16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8" y="4320707"/>
            <a:ext cx="1431603" cy="131991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06584" y="6007171"/>
            <a:ext cx="65540" cy="15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09812" y="1493792"/>
            <a:ext cx="821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Main.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9152" y="3048685"/>
            <a:ext cx="93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Point.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0" name="Rectangle 10"/>
          <p:cNvSpPr>
            <a:spLocks noChangeArrowheads="1"/>
          </p:cNvSpPr>
          <p:nvPr/>
        </p:nvSpPr>
        <p:spPr bwMode="auto">
          <a:xfrm>
            <a:off x="3027609" y="1104048"/>
            <a:ext cx="153196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points</a:t>
            </a:r>
            <a:r>
              <a:rPr lang="en-US" sz="1400" dirty="0">
                <a:latin typeface="Times New Roman"/>
                <a:cs typeface="Times New Roman"/>
              </a:rPr>
              <a:t> folder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5499" y="1410679"/>
            <a:ext cx="2004131" cy="28963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0">
            <a:solidFill>
              <a:srgbClr val="2939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572702" y="1739136"/>
            <a:ext cx="1711448" cy="10401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72000" tIns="97200" rIns="0" bIns="972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class Main</a:t>
            </a:r>
          </a:p>
          <a:p>
            <a:r>
              <a:rPr lang="en-US" sz="1000" dirty="0"/>
              <a:t>  function void main {</a:t>
            </a:r>
          </a:p>
          <a:p>
            <a:r>
              <a:rPr lang="en-US" sz="1000" spc="160" dirty="0"/>
              <a:t>    </a:t>
            </a:r>
            <a:r>
              <a:rPr lang="en-US" sz="1000" dirty="0"/>
              <a:t>var Point</a:t>
            </a:r>
            <a:r>
              <a:rPr lang="he-IL" sz="1000" dirty="0"/>
              <a:t> </a:t>
            </a:r>
            <a:r>
              <a:rPr lang="en-US" sz="1000" dirty="0"/>
              <a:t>p1;</a:t>
            </a:r>
            <a:endParaRPr lang="he-IL" sz="1000" dirty="0"/>
          </a:p>
          <a:p>
            <a:r>
              <a:rPr lang="he-IL" sz="1000" dirty="0"/>
              <a:t>     </a:t>
            </a:r>
            <a:r>
              <a:rPr lang="en-US" sz="1000" dirty="0"/>
              <a:t>...</a:t>
            </a:r>
          </a:p>
          <a:p>
            <a:r>
              <a:rPr lang="en-US" sz="1000" dirty="0"/>
              <a:t>  }</a:t>
            </a:r>
          </a:p>
          <a:p>
            <a:r>
              <a:rPr lang="en-US" sz="1000" dirty="0"/>
              <a:t>}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752183" y="1093809"/>
            <a:ext cx="153196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points</a:t>
            </a:r>
            <a:r>
              <a:rPr lang="en-US" sz="1400" dirty="0">
                <a:latin typeface="Times New Roman"/>
                <a:cs typeface="Times New Roman"/>
              </a:rPr>
              <a:t> folder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0577" y="1465418"/>
            <a:ext cx="1007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Main.jack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4644" y="3041362"/>
            <a:ext cx="1073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Point.jack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637516" y="3293001"/>
            <a:ext cx="1646633" cy="7913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97200" rIns="93600" bIns="97200" anchor="ctr" anchorCtr="0"/>
          <a:lstStyle>
            <a:defPPr>
              <a:defRPr lang="en-US"/>
            </a:defPPr>
            <a:lvl1pPr marL="342900" indent="-342900">
              <a:spcBef>
                <a:spcPts val="200"/>
              </a:spcBef>
              <a:defRPr sz="11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000" dirty="0"/>
              <a:t>class Point</a:t>
            </a:r>
          </a:p>
          <a:p>
            <a:pPr>
              <a:spcBef>
                <a:spcPts val="0"/>
              </a:spcBef>
            </a:pPr>
            <a:r>
              <a:rPr lang="en-US" sz="1000" dirty="0"/>
              <a:t>  field int x,y;</a:t>
            </a:r>
          </a:p>
          <a:p>
            <a:pPr>
              <a:spcBef>
                <a:spcPts val="0"/>
              </a:spcBef>
            </a:pPr>
            <a:r>
              <a:rPr lang="en-US" sz="1000" dirty="0"/>
              <a:t>  ...</a:t>
            </a:r>
          </a:p>
          <a:p>
            <a:pPr>
              <a:spcBef>
                <a:spcPts val="0"/>
              </a:spcBef>
            </a:pPr>
            <a:r>
              <a:rPr lang="en-US" sz="1000" dirty="0"/>
              <a:t>}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117640" y="3303864"/>
            <a:ext cx="1201626" cy="7913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190800" rIns="720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...</a:t>
            </a:r>
          </a:p>
          <a:p>
            <a:r>
              <a:rPr lang="en-US" sz="1000" dirty="0"/>
              <a:t>push arg 2</a:t>
            </a:r>
          </a:p>
          <a:p>
            <a:r>
              <a:rPr lang="en-US" sz="1000" dirty="0"/>
              <a:t>call Math.sqrt</a:t>
            </a:r>
          </a:p>
          <a:p>
            <a:r>
              <a:rPr lang="en-US" sz="1000" dirty="0"/>
              <a:t>...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3135005" y="1753107"/>
            <a:ext cx="1217270" cy="102184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...</a:t>
            </a:r>
          </a:p>
          <a:p>
            <a:r>
              <a:rPr lang="en-US" sz="1000" dirty="0"/>
              <a:t>push local 1</a:t>
            </a:r>
          </a:p>
          <a:p>
            <a:r>
              <a:rPr lang="en-US" sz="1000" dirty="0"/>
              <a:t>push const 3</a:t>
            </a:r>
          </a:p>
          <a:p>
            <a:r>
              <a:rPr lang="en-US" sz="1000" dirty="0"/>
              <a:t>add</a:t>
            </a:r>
          </a:p>
          <a:p>
            <a:r>
              <a:rPr lang="en-US" sz="1000" dirty="0"/>
              <a:t>...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6929">
            <a:off x="5788136" y="5448142"/>
            <a:ext cx="1265050" cy="799350"/>
          </a:xfrm>
          <a:prstGeom prst="rect">
            <a:avLst/>
          </a:prstGeom>
        </p:spPr>
      </p:pic>
      <p:cxnSp>
        <p:nvCxnSpPr>
          <p:cNvPr id="55" name="Curved Connector 54"/>
          <p:cNvCxnSpPr>
            <a:cxnSpLocks/>
          </p:cNvCxnSpPr>
          <p:nvPr/>
        </p:nvCxnSpPr>
        <p:spPr>
          <a:xfrm flipV="1">
            <a:off x="6900041" y="5307454"/>
            <a:ext cx="730512" cy="317832"/>
          </a:xfrm>
          <a:prstGeom prst="curved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78" y="4120063"/>
            <a:ext cx="1289555" cy="131991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379037" y="4234690"/>
            <a:ext cx="896947" cy="63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(4,6)</a:t>
            </a:r>
          </a:p>
          <a:p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F9061157-7384-264E-8C05-4DE355F4F06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33454" y="5244198"/>
            <a:ext cx="1305190" cy="114492"/>
          </a:xfrm>
          <a:prstGeom prst="curved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l="16917" t="1254" r="36106" b="94671"/>
          <a:stretch/>
        </p:blipFill>
        <p:spPr>
          <a:xfrm>
            <a:off x="5336505" y="4145492"/>
            <a:ext cx="1171919" cy="4137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2D2ECD66-B9AF-7948-99DD-C3807BF574B4}"/>
              </a:ext>
            </a:extLst>
          </p:cNvPr>
          <p:cNvGrpSpPr/>
          <p:nvPr/>
        </p:nvGrpSpPr>
        <p:grpSpPr>
          <a:xfrm>
            <a:off x="7251205" y="3521537"/>
            <a:ext cx="978319" cy="776683"/>
            <a:chOff x="7162332" y="4127460"/>
            <a:chExt cx="1215342" cy="587361"/>
          </a:xfrm>
        </p:grpSpPr>
        <p:sp>
          <p:nvSpPr>
            <p:cNvPr id="74" name="AutoShape 5">
              <a:extLst>
                <a:ext uri="{FF2B5EF4-FFF2-40B4-BE49-F238E27FC236}">
                  <a16:creationId xmlns:a16="http://schemas.microsoft.com/office/drawing/2014/main" id="{0EC62000-C279-F74D-B6E9-E2DC1B268F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76323" y="3850479"/>
              <a:ext cx="587361" cy="1141323"/>
            </a:xfrm>
            <a:prstGeom prst="rightArrow">
              <a:avLst>
                <a:gd name="adj1" fmla="val 50000"/>
                <a:gd name="adj2" fmla="val 43842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algn="ctr" defTabSz="914400" rtl="0" eaLnBrk="1" latinLnBrk="0" hangingPunct="1"/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F00DCC-6606-A243-BFFA-57848033B4CB}"/>
                </a:ext>
              </a:extLst>
            </p:cNvPr>
            <p:cNvSpPr txBox="1"/>
            <p:nvPr/>
          </p:nvSpPr>
          <p:spPr>
            <a:xfrm>
              <a:off x="7162332" y="4169851"/>
              <a:ext cx="12153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ctr" rtl="1">
                <a:defRPr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IL" sz="1400">
                  <a:solidFill>
                    <a:schemeClr val="tx1"/>
                  </a:solidFill>
                </a:rPr>
                <a:t>load</a:t>
              </a:r>
            </a:p>
          </p:txBody>
        </p:sp>
      </p:grpSp>
      <p:sp>
        <p:nvSpPr>
          <p:cNvPr id="3" name="AutoShape 5">
            <a:extLst>
              <a:ext uri="{FF2B5EF4-FFF2-40B4-BE49-F238E27FC236}">
                <a16:creationId xmlns:a16="http://schemas.microsoft.com/office/drawing/2014/main" id="{91811BFB-71FD-A035-9B7E-435A4D70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4100" y="2588049"/>
            <a:ext cx="1401566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translator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09F604EB-1682-F418-0F80-FE4B22FE8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338" y="2586701"/>
            <a:ext cx="1185324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1EDBA-E5CD-6653-D790-7186BF639C9C}"/>
              </a:ext>
            </a:extLst>
          </p:cNvPr>
          <p:cNvSpPr txBox="1"/>
          <p:nvPr/>
        </p:nvSpPr>
        <p:spPr>
          <a:xfrm>
            <a:off x="304858" y="4613551"/>
            <a:ext cx="4446599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 Jack program / app</a:t>
            </a:r>
            <a:r>
              <a:rPr lang="en-US" sz="2000" dirty="0">
                <a:latin typeface="Times New Roman"/>
                <a:cs typeface="Times New Roman"/>
              </a:rPr>
              <a:t> is a collection of one or more class files, in same folder </a:t>
            </a:r>
            <a:r>
              <a:rPr lang="en-US" dirty="0">
                <a:latin typeface="Times New Roman"/>
                <a:cs typeface="Times New Roman"/>
              </a:rPr>
              <a:t>(here, named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sz="2000" dirty="0">
              <a:latin typeface="Times New Roman"/>
              <a:cs typeface="Times New Roman"/>
            </a:endParaRPr>
          </a:p>
          <a:p>
            <a:pPr lvl="0">
              <a:spcBef>
                <a:spcPts val="1000"/>
              </a:spcBef>
            </a:pPr>
            <a:r>
              <a:rPr lang="en-US" sz="2000" dirty="0">
                <a:latin typeface="Times New Roman"/>
                <a:cs typeface="Times New Roman"/>
              </a:rPr>
              <a:t>Each class file </a:t>
            </a:r>
            <a:r>
              <a:rPr lang="en-US" sz="1600" i="1" dirty="0">
                <a:latin typeface="Times New Roman"/>
                <a:cs typeface="Times New Roman"/>
              </a:rPr>
              <a:t>ClassName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.jack</a:t>
            </a:r>
            <a:r>
              <a:rPr lang="en-US" sz="2000" dirty="0">
                <a:latin typeface="Times New Roman"/>
                <a:cs typeface="Times New Roman"/>
              </a:rPr>
              <a:t> is </a:t>
            </a:r>
            <a:r>
              <a:rPr lang="en-US" sz="2000" i="1" dirty="0">
                <a:latin typeface="Times New Roman"/>
                <a:cs typeface="Times New Roman"/>
              </a:rPr>
              <a:t>compiled separately</a:t>
            </a:r>
            <a:r>
              <a:rPr lang="en-US" sz="2000" dirty="0">
                <a:latin typeface="Times New Roman"/>
                <a:cs typeface="Times New Roman"/>
              </a:rPr>
              <a:t> into the file </a:t>
            </a:r>
            <a:r>
              <a:rPr lang="en-US" sz="1600" i="1" dirty="0">
                <a:latin typeface="Times New Roman"/>
                <a:cs typeface="Times New Roman"/>
              </a:rPr>
              <a:t>ClassName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vm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A89A0C75-4BC9-030B-42E6-F30DA8D49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668" y="2588048"/>
            <a:ext cx="1514620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JackCompiler</a:t>
            </a:r>
          </a:p>
        </p:txBody>
      </p:sp>
    </p:spTree>
    <p:extLst>
      <p:ext uri="{BB962C8B-B14F-4D97-AF65-F5344CB8AC3E}">
        <p14:creationId xmlns:p14="http://schemas.microsoft.com/office/powerpoint/2010/main" val="335864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Subroutines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(implementation notes)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D34899-B5BE-54A4-6D50-5A19521BD644}"/>
              </a:ext>
            </a:extLst>
          </p:cNvPr>
          <p:cNvGrpSpPr/>
          <p:nvPr/>
        </p:nvGrpSpPr>
        <p:grpSpPr>
          <a:xfrm>
            <a:off x="737918" y="1380696"/>
            <a:ext cx="6177487" cy="2462129"/>
            <a:chOff x="661627" y="1148588"/>
            <a:chExt cx="6177487" cy="2462129"/>
          </a:xfrm>
        </p:grpSpPr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93F738DE-1646-C7E0-05CC-6841A87F0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27" y="1185122"/>
              <a:ext cx="145874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Foo.jack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51AE4E13-DBD9-ED1F-8E56-574CB9FD2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265" y="1475332"/>
              <a:ext cx="3099007" cy="21248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97200" rIns="93600" bIns="97200" anchor="t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</a:pPr>
              <a:r>
                <a:rPr lang="en-US" dirty="0">
                  <a:ea typeface="Consolas"/>
                </a:rPr>
                <a:t>class Foo {</a:t>
              </a:r>
            </a:p>
            <a:p>
              <a:pPr>
                <a:spcBef>
                  <a:spcPts val="1200"/>
                </a:spcBef>
              </a:pPr>
              <a:r>
                <a:rPr lang="en-US" dirty="0">
                  <a:ea typeface="Consolas"/>
                </a:rPr>
                <a:t>  constructor Foo new(int x) {}</a:t>
              </a:r>
            </a:p>
            <a:p>
              <a:pPr>
                <a:spcBef>
                  <a:spcPts val="2400"/>
                </a:spcBef>
              </a:pPr>
              <a:r>
                <a:rPr lang="en-US" dirty="0">
                  <a:ea typeface="Consolas"/>
                </a:rPr>
                <a:t>  method void bar(int x) {}</a:t>
              </a:r>
            </a:p>
            <a:p>
              <a:pPr>
                <a:spcBef>
                  <a:spcPts val="2400"/>
                </a:spcBef>
              </a:pPr>
              <a:r>
                <a:rPr lang="en-US" dirty="0">
                  <a:ea typeface="Consolas"/>
                </a:rPr>
                <a:t>  function int baz(int x) {}</a:t>
              </a:r>
            </a:p>
            <a:p>
              <a:pPr>
                <a:spcBef>
                  <a:spcPts val="1200"/>
                </a:spcBef>
              </a:pPr>
              <a:r>
                <a:rPr lang="en-US" dirty="0">
                  <a:ea typeface="Consolas"/>
                </a:rPr>
                <a:t>}</a:t>
              </a:r>
              <a:endParaRPr lang="en-US" dirty="0">
                <a:solidFill>
                  <a:srgbClr val="548235"/>
                </a:solidFill>
                <a:latin typeface="Times New Roman"/>
                <a:ea typeface="Consolas"/>
                <a:cs typeface="Times New Roman"/>
              </a:endParaRPr>
            </a:p>
            <a:p>
              <a:pPr>
                <a:spcBef>
                  <a:spcPts val="1200"/>
                </a:spcBef>
              </a:pPr>
              <a:r>
                <a:rPr lang="en-US" dirty="0">
                  <a:ea typeface="Consolas"/>
                </a:rPr>
                <a:t>  </a:t>
              </a:r>
              <a:r>
                <a:rPr lang="en-US" dirty="0">
                  <a:solidFill>
                    <a:srgbClr val="385723"/>
                  </a:solidFill>
                  <a:ea typeface="Consolas"/>
                </a:rPr>
                <a:t>   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Consolas"/>
                <a:cs typeface="Times New Roman"/>
              </a:endParaRPr>
            </a:p>
          </p:txBody>
        </p:sp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4D11F572-3946-544B-EC51-2773304C9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6426" y="1458981"/>
              <a:ext cx="1772688" cy="21517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24800" rIns="93600" bIns="97200" anchor="t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1200"/>
                </a:spcBef>
              </a:pPr>
              <a:r>
                <a:rPr lang="en-US" dirty="0">
                  <a:ea typeface="Consolas"/>
                </a:rPr>
                <a:t>function Foo.new</a:t>
              </a:r>
            </a:p>
            <a:p>
              <a:r>
                <a:rPr lang="en-US" dirty="0">
                  <a:ea typeface="Consolas"/>
                </a:rPr>
                <a:t>  ...</a:t>
              </a:r>
            </a:p>
            <a:p>
              <a:pPr>
                <a:spcBef>
                  <a:spcPts val="1200"/>
                </a:spcBef>
              </a:pPr>
              <a:r>
                <a:rPr lang="en-US" dirty="0">
                  <a:ea typeface="Consolas"/>
                </a:rPr>
                <a:t>function Foo.bar</a:t>
              </a:r>
            </a:p>
            <a:p>
              <a:r>
                <a:rPr lang="en-US" dirty="0">
                  <a:ea typeface="Consolas"/>
                </a:rPr>
                <a:t>  ...</a:t>
              </a:r>
            </a:p>
            <a:p>
              <a:pPr>
                <a:spcBef>
                  <a:spcPts val="1200"/>
                </a:spcBef>
              </a:pPr>
              <a:r>
                <a:rPr lang="en-US" dirty="0">
                  <a:ea typeface="Consolas"/>
                </a:rPr>
                <a:t>function Foo.baz</a:t>
              </a:r>
            </a:p>
            <a:p>
              <a:r>
                <a:rPr lang="en-US" dirty="0">
                  <a:ea typeface="Consolas"/>
                </a:rPr>
                <a:t>  ...</a:t>
              </a:r>
            </a:p>
            <a:p>
              <a:pPr>
                <a:spcBef>
                  <a:spcPts val="200"/>
                </a:spcBef>
              </a:pPr>
              <a:endParaRPr lang="en-US" dirty="0">
                <a:ea typeface="Consolas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8C2E47D6-8B8B-D54C-A4AA-E09737E36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019" y="1148588"/>
              <a:ext cx="145874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Foo.</a:t>
              </a:r>
              <a:r>
                <a:rPr lang="en-US" sz="1400">
                  <a:latin typeface="Consolas"/>
                  <a:cs typeface="Consolas"/>
                </a:rPr>
                <a:t>vm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5EA033-0AC1-A083-0715-77C4AD06867F}"/>
              </a:ext>
            </a:extLst>
          </p:cNvPr>
          <p:cNvSpPr txBox="1">
            <a:spLocks/>
          </p:cNvSpPr>
          <p:nvPr/>
        </p:nvSpPr>
        <p:spPr>
          <a:xfrm>
            <a:off x="822700" y="4235989"/>
            <a:ext cx="7492096" cy="439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1800" u="sng" dirty="0"/>
              <a:t>A Jack class</a:t>
            </a:r>
            <a:r>
              <a:rPr lang="en-US" sz="1800" dirty="0"/>
              <a:t> is a collection of one or more subroutines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CE4CEC-F6E0-C8AF-0215-67E7B02E9624}"/>
              </a:ext>
            </a:extLst>
          </p:cNvPr>
          <p:cNvSpPr txBox="1">
            <a:spLocks/>
          </p:cNvSpPr>
          <p:nvPr/>
        </p:nvSpPr>
        <p:spPr>
          <a:xfrm>
            <a:off x="802554" y="4689979"/>
            <a:ext cx="8231382" cy="765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800" dirty="0"/>
              <a:t>Each subroutine </a:t>
            </a:r>
            <a:r>
              <a:rPr lang="en-US" sz="1600" dirty="0"/>
              <a:t>(constructor, function, method)</a:t>
            </a:r>
            <a:r>
              <a:rPr lang="en-US" sz="1800" dirty="0"/>
              <a:t> </a:t>
            </a:r>
            <a:r>
              <a:rPr lang="en-US" sz="1400" i="1" dirty="0"/>
              <a:t>subName</a:t>
            </a:r>
            <a:r>
              <a:rPr lang="en-US" sz="1800" dirty="0"/>
              <a:t> in a file </a:t>
            </a:r>
            <a:r>
              <a:rPr lang="en-US" sz="1400" i="1" dirty="0"/>
              <a:t>ClassName</a:t>
            </a:r>
            <a:r>
              <a:rPr lang="en-US" sz="1200" dirty="0">
                <a:latin typeface="Consolas"/>
                <a:cs typeface="Consolas"/>
              </a:rPr>
              <a:t>.jack</a:t>
            </a:r>
            <a:br>
              <a:rPr lang="en-US" sz="1800" dirty="0"/>
            </a:br>
            <a:r>
              <a:rPr lang="en-US" sz="1800" dirty="0"/>
              <a:t>is compiled into a </a:t>
            </a:r>
            <a:r>
              <a:rPr lang="en-US" sz="1800"/>
              <a:t>VM</a:t>
            </a:r>
            <a:r>
              <a:rPr lang="en-US" sz="1800" dirty="0"/>
              <a:t> function named  </a:t>
            </a:r>
            <a:r>
              <a:rPr lang="en-US" sz="1400" i="1" dirty="0"/>
              <a:t>ClassName</a:t>
            </a:r>
            <a:r>
              <a:rPr lang="en-US" sz="1200" dirty="0">
                <a:latin typeface="Consolas"/>
                <a:cs typeface="Consolas"/>
              </a:rPr>
              <a:t>.</a:t>
            </a:r>
            <a:r>
              <a:rPr lang="en-US" sz="1400" i="1" dirty="0"/>
              <a:t>subName</a:t>
            </a:r>
          </a:p>
        </p:txBody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68E11B99-8938-3EAF-AE34-D71EC6C05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145" y="2517710"/>
            <a:ext cx="1514620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JackCompiler</a:t>
            </a:r>
          </a:p>
        </p:txBody>
      </p:sp>
    </p:spTree>
    <p:extLst>
      <p:ext uri="{BB962C8B-B14F-4D97-AF65-F5344CB8AC3E}">
        <p14:creationId xmlns:p14="http://schemas.microsoft.com/office/powerpoint/2010/main" val="8484435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(implementation notes)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5A33EB-C868-7F48-90C1-DAB126827A8B}"/>
              </a:ext>
            </a:extLst>
          </p:cNvPr>
          <p:cNvSpPr txBox="1">
            <a:spLocks/>
          </p:cNvSpPr>
          <p:nvPr/>
        </p:nvSpPr>
        <p:spPr>
          <a:xfrm>
            <a:off x="838199" y="1159148"/>
            <a:ext cx="8208981" cy="1937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SzPct val="120000"/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Jack language has four constants</a:t>
            </a:r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SzPct val="120000"/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represented in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as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followed by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neg 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SzPct val="120000"/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represented in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SzPct val="120000"/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represented in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as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SzPct val="120000"/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represented in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as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spcBef>
                <a:spcPts val="2200"/>
              </a:spcBef>
              <a:buSzPct val="120000"/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spcBef>
                <a:spcPts val="2200"/>
              </a:spcBef>
              <a:buNone/>
            </a:pPr>
            <a:endParaRPr lang="en-US" sz="1400" dirty="0">
              <a:latin typeface="Consolas"/>
              <a:cs typeface="Consolas"/>
            </a:endParaRPr>
          </a:p>
          <a:p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604899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(implementation notes)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82138" y="1160286"/>
            <a:ext cx="7393384" cy="3723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Local variables</a:t>
            </a: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Are mapped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  <a:br>
              <a:rPr lang="en-US" sz="1600" dirty="0">
                <a:latin typeface="Consolas"/>
                <a:cs typeface="Consolas"/>
              </a:rPr>
            </a:br>
            <a:endParaRPr lang="en-US" sz="1600" dirty="0">
              <a:latin typeface="Consolas"/>
              <a:cs typeface="Consolas"/>
            </a:endParaRP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Argument variables</a:t>
            </a: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Are mapped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br>
              <a:rPr lang="en-US" sz="1800" u="sng" dirty="0"/>
            </a:br>
            <a:r>
              <a:rPr lang="en-US" sz="1800" u="sng" dirty="0"/>
              <a:t>Static variables</a:t>
            </a: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Are mapped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Field variables</a:t>
            </a: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Are mapped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0780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770227" y="1342850"/>
            <a:ext cx="4149731" cy="44804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2844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class Point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field int x, y;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spcAft>
                <a:spcPts val="300"/>
              </a:spcAft>
              <a:defRPr/>
            </a:pPr>
            <a:r>
              <a:rPr lang="en-US" sz="1200" dirty="0">
                <a:latin typeface="Consolas"/>
                <a:cs typeface="Consolas"/>
              </a:rPr>
              <a:t>   static int pointCount;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constructor Point new(int ax, int ay)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method int getx()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method int gety()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function int getPointCount()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method Point plus(Point other) {}</a:t>
            </a:r>
          </a:p>
          <a:p>
            <a:pPr algn="just"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method int distance(Point other) {</a:t>
            </a:r>
          </a:p>
          <a:p>
            <a:pPr algn="just">
              <a:lnSpc>
                <a:spcPct val="50000"/>
              </a:lnSpc>
              <a:spcBef>
                <a:spcPts val="936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  var int dx, dy;</a:t>
            </a:r>
          </a:p>
          <a:p>
            <a:pPr algn="just">
              <a:lnSpc>
                <a:spcPct val="50000"/>
              </a:lnSpc>
              <a:spcBef>
                <a:spcPts val="936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  let dx = x - other.getx();</a:t>
            </a:r>
          </a:p>
          <a:p>
            <a:pPr algn="just">
              <a:lnSpc>
                <a:spcPct val="50000"/>
              </a:lnSpc>
              <a:spcBef>
                <a:spcPts val="936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  let dy = y - other.gety();</a:t>
            </a:r>
          </a:p>
          <a:p>
            <a:pPr algn="just">
              <a:lnSpc>
                <a:spcPct val="50000"/>
              </a:lnSpc>
              <a:spcBef>
                <a:spcPts val="936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    return Math.sqrt((dx*dx)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200" dirty="0">
                <a:latin typeface="Consolas"/>
                <a:cs typeface="Consolas"/>
              </a:rPr>
              <a:t>+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200" dirty="0">
                <a:latin typeface="Consolas"/>
                <a:cs typeface="Consolas"/>
              </a:rPr>
              <a:t>(dy*dy));</a:t>
            </a:r>
          </a:p>
          <a:p>
            <a:pPr algn="just">
              <a:lnSpc>
                <a:spcPct val="50000"/>
              </a:lnSpc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}</a:t>
            </a:r>
          </a:p>
          <a:p>
            <a:pPr algn="just">
              <a:lnSpc>
                <a:spcPct val="50000"/>
              </a:lnSpc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...</a:t>
            </a:r>
          </a:p>
          <a:p>
            <a:pPr algn="just">
              <a:lnSpc>
                <a:spcPct val="50000"/>
              </a:lnSpc>
              <a:spcBef>
                <a:spcPts val="12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compilation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2D2B30-D585-E64E-A70C-829278A4D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416" y="1451945"/>
            <a:ext cx="3012337" cy="2700331"/>
          </a:xfrm>
        </p:spPr>
        <p:txBody>
          <a:bodyPr>
            <a:no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sz="2000" u="sng" dirty="0"/>
              <a:t>Compilation challenges</a:t>
            </a:r>
          </a:p>
          <a:p>
            <a:pPr>
              <a:spcBef>
                <a:spcPts val="2200"/>
              </a:spcBef>
            </a:pPr>
            <a:r>
              <a:rPr lang="en-US" sz="2000" dirty="0"/>
              <a:t>Handling variables</a:t>
            </a:r>
            <a:endParaRPr lang="en-US" sz="1800" dirty="0"/>
          </a:p>
          <a:p>
            <a:pPr>
              <a:spcBef>
                <a:spcPts val="2200"/>
              </a:spcBef>
            </a:pPr>
            <a:r>
              <a:rPr lang="en-US" sz="2000" dirty="0"/>
              <a:t>Handling expressions</a:t>
            </a:r>
          </a:p>
          <a:p>
            <a:pPr>
              <a:spcBef>
                <a:spcPts val="2200"/>
              </a:spcBef>
            </a:pPr>
            <a:r>
              <a:rPr lang="en-US" sz="2000" dirty="0"/>
              <a:t>Handling statements</a:t>
            </a:r>
          </a:p>
          <a:p>
            <a:pPr>
              <a:spcBef>
                <a:spcPts val="2200"/>
              </a:spcBef>
            </a:pPr>
            <a:r>
              <a:rPr lang="en-US" sz="2000" dirty="0"/>
              <a:t>Handling objects</a:t>
            </a:r>
          </a:p>
          <a:p>
            <a:pPr>
              <a:spcBef>
                <a:spcPts val="2200"/>
              </a:spcBef>
            </a:pPr>
            <a:r>
              <a:rPr lang="en-US" sz="2000" dirty="0"/>
              <a:t>Handling arrays</a:t>
            </a:r>
          </a:p>
          <a:p>
            <a:pPr marL="0" indent="0">
              <a:spcBef>
                <a:spcPts val="2200"/>
              </a:spcBef>
              <a:buNone/>
            </a:pPr>
            <a:endParaRPr lang="en-US" sz="2000" dirty="0"/>
          </a:p>
          <a:p>
            <a:pPr>
              <a:spcBef>
                <a:spcPts val="2200"/>
              </a:spcBef>
            </a:pPr>
            <a:endParaRPr lang="en-US" sz="14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2B577-6088-D5E8-4BFB-1C2AB1AF578A}"/>
              </a:ext>
            </a:extLst>
          </p:cNvPr>
          <p:cNvSpPr txBox="1"/>
          <p:nvPr/>
        </p:nvSpPr>
        <p:spPr>
          <a:xfrm>
            <a:off x="680129" y="1013591"/>
            <a:ext cx="2896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spcBef>
                <a:spcPts val="1000"/>
              </a:spcBef>
              <a:defRPr sz="1600">
                <a:latin typeface="Times New Roman"/>
                <a:cs typeface="Times New Roman"/>
              </a:defRPr>
            </a:lvl1pPr>
          </a:lstStyle>
          <a:p>
            <a:r>
              <a:rPr lang="en-US" sz="1400" dirty="0"/>
              <a:t>High-level source code </a:t>
            </a:r>
            <a:r>
              <a:rPr lang="en-US" sz="1200" dirty="0"/>
              <a:t>(Jack)</a:t>
            </a:r>
            <a:endParaRPr lang="en-US" sz="14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07E6836-A574-D683-19C0-57FC60B6D808}"/>
              </a:ext>
            </a:extLst>
          </p:cNvPr>
          <p:cNvSpPr/>
          <p:nvPr/>
        </p:nvSpPr>
        <p:spPr>
          <a:xfrm>
            <a:off x="5016829" y="2019314"/>
            <a:ext cx="483973" cy="37688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57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(implementation notes)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003129" y="1181280"/>
            <a:ext cx="7697758" cy="4297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Access to array element</a:t>
            </a:r>
            <a:r>
              <a:rPr lang="en-US" sz="1800" dirty="0"/>
              <a:t> </a:t>
            </a:r>
            <a:r>
              <a:rPr lang="en-US" sz="1200" dirty="0">
                <a:latin typeface="Consolas"/>
                <a:cs typeface="Consolas"/>
              </a:rPr>
              <a:t>arr[i]</a:t>
            </a:r>
            <a:endParaRPr lang="en-US" sz="1800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Is implemented by generating </a:t>
            </a:r>
            <a:r>
              <a:rPr lang="en-US" sz="1600"/>
              <a:t>VM</a:t>
            </a:r>
            <a:r>
              <a:rPr lang="en-US" sz="1600" dirty="0"/>
              <a:t> code that realizes:</a:t>
            </a:r>
          </a:p>
          <a:p>
            <a:pPr marL="279400" indent="-4445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set </a:t>
            </a:r>
            <a:r>
              <a:rPr lang="en-US" sz="1200" dirty="0">
                <a:latin typeface="Consolas"/>
                <a:cs typeface="Consolas"/>
              </a:rPr>
              <a:t>pointer</a:t>
            </a:r>
            <a:r>
              <a:rPr lang="en-US" sz="1600" dirty="0"/>
              <a:t> </a:t>
            </a:r>
            <a:r>
              <a:rPr lang="en-US" sz="1200" dirty="0">
                <a:latin typeface="Consolas"/>
                <a:cs typeface="Consolas"/>
              </a:rPr>
              <a:t>1</a:t>
            </a:r>
            <a:r>
              <a:rPr lang="en-US" sz="1600" dirty="0"/>
              <a:t>  to  </a:t>
            </a:r>
            <a:r>
              <a:rPr lang="en-US" sz="1200" dirty="0">
                <a:latin typeface="Consolas"/>
                <a:cs typeface="Consolas"/>
              </a:rPr>
              <a:t>arr</a:t>
            </a:r>
            <a:r>
              <a:rPr lang="en-US" sz="1600" dirty="0"/>
              <a:t> </a:t>
            </a:r>
            <a:r>
              <a:rPr lang="en-US" sz="1100" dirty="0">
                <a:latin typeface="Consolas"/>
                <a:cs typeface="Consolas"/>
              </a:rPr>
              <a:t>+</a:t>
            </a:r>
            <a:r>
              <a:rPr lang="en-US" sz="1600" dirty="0"/>
              <a:t> </a:t>
            </a:r>
            <a:r>
              <a:rPr lang="en-US" sz="1200" dirty="0">
                <a:latin typeface="Consolas"/>
                <a:cs typeface="Consolas"/>
              </a:rPr>
              <a:t>i</a:t>
            </a:r>
            <a:endParaRPr lang="en-US" sz="1600" dirty="0"/>
          </a:p>
          <a:p>
            <a:pPr marL="279400" indent="-4445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1600" dirty="0"/>
              <a:t> /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600" dirty="0"/>
              <a:t>  </a:t>
            </a:r>
            <a:r>
              <a:rPr lang="en-US" sz="1100" dirty="0">
                <a:latin typeface="Consolas"/>
                <a:cs typeface="Consolas"/>
              </a:rPr>
              <a:t>that</a:t>
            </a:r>
            <a:r>
              <a:rPr lang="en-US" sz="1600" dirty="0"/>
              <a:t> </a:t>
            </a:r>
            <a:r>
              <a:rPr lang="en-US" sz="1100" dirty="0">
                <a:latin typeface="Consolas"/>
                <a:cs typeface="Consolas"/>
              </a:rPr>
              <a:t>0</a:t>
            </a:r>
          </a:p>
          <a:p>
            <a:pPr marL="11113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tip: There is never a need use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greater than 0.</a:t>
            </a:r>
          </a:p>
        </p:txBody>
      </p:sp>
    </p:spTree>
    <p:extLst>
      <p:ext uri="{BB962C8B-B14F-4D97-AF65-F5344CB8AC3E}">
        <p14:creationId xmlns:p14="http://schemas.microsoft.com/office/powerpoint/2010/main" val="7301956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Subroutine calls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(implementation notes)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24703" y="1097310"/>
            <a:ext cx="7281905" cy="4012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800" dirty="0"/>
              <a:t>(Suppose that we are compiling the file  </a:t>
            </a:r>
            <a:r>
              <a:rPr lang="en-US" sz="1400" i="1" dirty="0"/>
              <a:t>ClassName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jack</a:t>
            </a:r>
            <a:r>
              <a:rPr 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2800"/>
              </a:spcBef>
              <a:buNone/>
            </a:pPr>
            <a:r>
              <a:rPr lang="en-US" sz="1800" u="sng" dirty="0"/>
              <a:t>Compiling a constructor or a function call</a:t>
            </a:r>
            <a:r>
              <a:rPr lang="en-US" sz="1800" dirty="0"/>
              <a:t>  </a:t>
            </a:r>
            <a:r>
              <a:rPr lang="en-US" sz="1400" i="1" dirty="0"/>
              <a:t>subName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i="1" dirty="0"/>
              <a:t>exp</a:t>
            </a:r>
            <a:r>
              <a:rPr lang="en-US" sz="1400" baseline="-25000" dirty="0"/>
              <a:t>1</a:t>
            </a:r>
            <a:r>
              <a:rPr lang="en-US" sz="1800" dirty="0"/>
              <a:t>, </a:t>
            </a:r>
            <a:r>
              <a:rPr lang="en-US" sz="1400" i="1" dirty="0"/>
              <a:t>exp</a:t>
            </a:r>
            <a:r>
              <a:rPr lang="en-US" sz="1400" baseline="-25000" dirty="0"/>
              <a:t>2</a:t>
            </a:r>
            <a:r>
              <a:rPr lang="en-US" sz="1800" dirty="0"/>
              <a:t>, ..., </a:t>
            </a:r>
            <a:r>
              <a:rPr lang="en-US" sz="1400" i="1" dirty="0"/>
              <a:t>exp</a:t>
            </a:r>
            <a:r>
              <a:rPr lang="en-US" sz="1400" i="1" baseline="-25000" dirty="0"/>
              <a:t>n</a:t>
            </a:r>
            <a:r>
              <a:rPr lang="en-US" sz="1400" dirty="0">
                <a:latin typeface="Consolas"/>
                <a:cs typeface="Consolas"/>
              </a:rPr>
              <a:t>)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None/>
            </a:pPr>
            <a:r>
              <a:rPr lang="en-US" sz="1600" dirty="0"/>
              <a:t>    The generated </a:t>
            </a:r>
            <a:r>
              <a:rPr lang="en-US" sz="1600"/>
              <a:t>VM</a:t>
            </a:r>
            <a:r>
              <a:rPr lang="en-US" sz="1600" dirty="0"/>
              <a:t> code pushes the expressions </a:t>
            </a:r>
            <a:r>
              <a:rPr lang="en-US" sz="1400" i="1" dirty="0"/>
              <a:t>exp</a:t>
            </a:r>
            <a:r>
              <a:rPr lang="en-US" sz="1400" baseline="-25000" dirty="0"/>
              <a:t>1</a:t>
            </a:r>
            <a:r>
              <a:rPr lang="en-US" sz="1800" dirty="0"/>
              <a:t>, </a:t>
            </a:r>
            <a:r>
              <a:rPr lang="en-US" sz="1400" i="1" dirty="0"/>
              <a:t>exp</a:t>
            </a:r>
            <a:r>
              <a:rPr lang="en-US" sz="1400" baseline="-25000" dirty="0"/>
              <a:t>2</a:t>
            </a:r>
            <a:r>
              <a:rPr lang="en-US" sz="1800" dirty="0"/>
              <a:t>, ..., </a:t>
            </a:r>
            <a:r>
              <a:rPr lang="en-US" sz="1400" i="1" dirty="0"/>
              <a:t>exp</a:t>
            </a:r>
            <a:r>
              <a:rPr lang="en-US" sz="1400" i="1" baseline="-25000" dirty="0"/>
              <a:t>n</a:t>
            </a:r>
            <a:r>
              <a:rPr lang="en-US" sz="1400" dirty="0"/>
              <a:t>  </a:t>
            </a:r>
            <a:r>
              <a:rPr lang="en-US" sz="1600" dirty="0"/>
              <a:t>onto the stack,</a:t>
            </a:r>
            <a:br>
              <a:rPr lang="en-US" sz="1600" dirty="0"/>
            </a:br>
            <a:r>
              <a:rPr lang="en-US" sz="1600" dirty="0"/>
              <a:t>     followed by the command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/>
              <a:t>  </a:t>
            </a:r>
            <a:r>
              <a:rPr lang="en-US" sz="1400" i="1" dirty="0"/>
              <a:t>ClassName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i="1" dirty="0"/>
              <a:t>n</a:t>
            </a:r>
            <a:endParaRPr lang="en-US" sz="1400" i="1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800" u="sng" dirty="0"/>
              <a:t>Compiling a method call</a:t>
            </a:r>
            <a:r>
              <a:rPr lang="en-US" sz="1800" dirty="0"/>
              <a:t>   </a:t>
            </a:r>
            <a:r>
              <a:rPr lang="en-US" sz="1400" i="1" dirty="0"/>
              <a:t>obj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/>
              <a:t>subName</a:t>
            </a:r>
            <a:r>
              <a:rPr lang="en-US" sz="1400" dirty="0">
                <a:latin typeface="Consolas"/>
                <a:cs typeface="Consolas"/>
              </a:rPr>
              <a:t>(</a:t>
            </a:r>
            <a:r>
              <a:rPr lang="en-US" sz="1400" i="1" dirty="0"/>
              <a:t>exp</a:t>
            </a:r>
            <a:r>
              <a:rPr lang="en-US" sz="1400" baseline="-25000" dirty="0"/>
              <a:t>1</a:t>
            </a:r>
            <a:r>
              <a:rPr lang="en-US" sz="1800" dirty="0"/>
              <a:t>, </a:t>
            </a:r>
            <a:r>
              <a:rPr lang="en-US" sz="1400" i="1" dirty="0"/>
              <a:t>exp</a:t>
            </a:r>
            <a:r>
              <a:rPr lang="en-US" sz="1400" baseline="-25000" dirty="0"/>
              <a:t>2</a:t>
            </a:r>
            <a:r>
              <a:rPr lang="en-US" sz="1800" dirty="0"/>
              <a:t>, ..., </a:t>
            </a:r>
            <a:r>
              <a:rPr lang="en-US" sz="1400" i="1" dirty="0"/>
              <a:t>exp</a:t>
            </a:r>
            <a:r>
              <a:rPr lang="en-US" sz="1400" i="1" baseline="-25000" dirty="0"/>
              <a:t>n</a:t>
            </a:r>
            <a:r>
              <a:rPr lang="en-US" sz="1400" dirty="0">
                <a:latin typeface="Consolas"/>
                <a:cs typeface="Consolas"/>
              </a:rPr>
              <a:t>)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None/>
            </a:pPr>
            <a:r>
              <a:rPr lang="en-US" sz="1600" dirty="0"/>
              <a:t>    The generated </a:t>
            </a:r>
            <a:r>
              <a:rPr lang="en-US" sz="1600"/>
              <a:t>VM</a:t>
            </a:r>
            <a:r>
              <a:rPr lang="en-US" sz="1600" dirty="0"/>
              <a:t> code pushes </a:t>
            </a:r>
            <a:r>
              <a:rPr lang="en-US" sz="1400" i="1" dirty="0"/>
              <a:t>obj</a:t>
            </a:r>
            <a:r>
              <a:rPr lang="en-US" sz="1600" dirty="0"/>
              <a:t> and then </a:t>
            </a:r>
            <a:r>
              <a:rPr lang="en-US" sz="1400" i="1" dirty="0"/>
              <a:t>exp</a:t>
            </a:r>
            <a:r>
              <a:rPr lang="en-US" sz="1400" baseline="-25000" dirty="0"/>
              <a:t>1</a:t>
            </a:r>
            <a:r>
              <a:rPr lang="en-US" sz="1800" dirty="0"/>
              <a:t>, </a:t>
            </a:r>
            <a:r>
              <a:rPr lang="en-US" sz="1400" i="1" dirty="0"/>
              <a:t>exp</a:t>
            </a:r>
            <a:r>
              <a:rPr lang="en-US" sz="1400" baseline="-25000" dirty="0"/>
              <a:t>2</a:t>
            </a:r>
            <a:r>
              <a:rPr lang="en-US" sz="1800" dirty="0"/>
              <a:t>, ..., </a:t>
            </a:r>
            <a:r>
              <a:rPr lang="en-US" sz="1400" i="1" dirty="0"/>
              <a:t>exp</a:t>
            </a:r>
            <a:r>
              <a:rPr lang="en-US" sz="1400" i="1" baseline="-25000" dirty="0"/>
              <a:t>n</a:t>
            </a:r>
            <a:r>
              <a:rPr lang="en-US" sz="1400" dirty="0"/>
              <a:t>  </a:t>
            </a:r>
            <a:r>
              <a:rPr lang="en-US" sz="1600" dirty="0"/>
              <a:t>onto the stack,</a:t>
            </a:r>
            <a:br>
              <a:rPr lang="en-US" sz="1600" dirty="0"/>
            </a:br>
            <a:r>
              <a:rPr lang="en-US" sz="1600" dirty="0"/>
              <a:t>     followed by the command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/>
              <a:t>  </a:t>
            </a:r>
            <a:r>
              <a:rPr lang="en-US" sz="1400" i="1" dirty="0"/>
              <a:t>ClassName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i="1" dirty="0"/>
              <a:t>n</a:t>
            </a:r>
            <a:r>
              <a:rPr lang="en-US" sz="800" dirty="0"/>
              <a:t> </a:t>
            </a:r>
            <a:r>
              <a:rPr lang="en-US" sz="1400" dirty="0"/>
              <a:t>+</a:t>
            </a:r>
            <a:r>
              <a:rPr lang="en-US" sz="800" dirty="0"/>
              <a:t> </a:t>
            </a:r>
            <a:r>
              <a:rPr lang="en-US" sz="1400" dirty="0"/>
              <a:t>1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</a:pPr>
            <a:endParaRPr lang="en-US" sz="1400" dirty="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800" dirty="0"/>
              <a:t>If the called subroutine is </a:t>
            </a:r>
            <a:r>
              <a:rPr lang="en-US" sz="1800" i="1" dirty="0"/>
              <a:t>void</a:t>
            </a:r>
            <a:r>
              <a:rPr lang="en-US" sz="1800" dirty="0"/>
              <a:t>:</a:t>
            </a:r>
          </a:p>
          <a:p>
            <a:pPr lvl="0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</a:pPr>
            <a:r>
              <a:rPr lang="en-US" sz="1600" dirty="0"/>
              <a:t>Just after the call, the generated </a:t>
            </a:r>
            <a:r>
              <a:rPr lang="en-US" sz="1600"/>
              <a:t>VM</a:t>
            </a:r>
            <a:r>
              <a:rPr lang="en-US" sz="1600" dirty="0"/>
              <a:t> code call gets rid of the return value using the command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6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sz="16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16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39321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Subroutines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(implementation notes)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5198" y="1034332"/>
            <a:ext cx="7802286" cy="4885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800" u="sng" dirty="0"/>
              <a:t>When compiling a Jack method:</a:t>
            </a:r>
          </a:p>
          <a:p>
            <a:pPr marL="177800" lvl="0" indent="-177800">
              <a:spcBef>
                <a:spcPts val="6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first entry in the method’s symbol table must be a variable named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whose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type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is the name of the class to which the method belongs,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i="1" dirty="0">
                <a:solidFill>
                  <a:srgbClr val="000000"/>
                </a:solidFill>
              </a:rPr>
              <a:t>kind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 and </a:t>
            </a:r>
            <a:r>
              <a:rPr lang="en-US" sz="1600" i="1" dirty="0">
                <a:solidFill>
                  <a:srgbClr val="000000"/>
                </a:solidFill>
              </a:rPr>
              <a:t>i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ndex</a:t>
            </a:r>
            <a:r>
              <a:rPr lang="en-US" sz="1600" i="1" dirty="0">
                <a:solidFill>
                  <a:srgbClr val="000000"/>
                </a:solidFill>
              </a:rPr>
              <a:t> is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177800" lvl="0" indent="-177800">
              <a:spcBef>
                <a:spcPts val="600"/>
              </a:spcBef>
              <a:buFont typeface="Arial"/>
              <a:buChar char="•"/>
            </a:pPr>
            <a:r>
              <a:rPr lang="en-US" sz="1600" dirty="0"/>
              <a:t>The generated </a:t>
            </a:r>
            <a:r>
              <a:rPr lang="en-US" sz="1600"/>
              <a:t>VM</a:t>
            </a:r>
            <a:r>
              <a:rPr lang="en-US" sz="1600" dirty="0"/>
              <a:t> code starts by setting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20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/>
              <a:t> </a:t>
            </a:r>
            <a:r>
              <a:rPr lang="en-US" sz="1600" dirty="0"/>
              <a:t>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/>
              <a:t>)</a:t>
            </a:r>
            <a:r>
              <a:rPr lang="en-US" sz="2000" dirty="0"/>
              <a:t> </a:t>
            </a:r>
            <a:r>
              <a:rPr lang="en-US" sz="1600" dirty="0"/>
              <a:t>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200" dirty="0"/>
              <a:t> </a:t>
            </a:r>
            <a:r>
              <a:rPr lang="en-US" sz="1200" dirty="0">
                <a:latin typeface="Consolas"/>
                <a:cs typeface="Consolas"/>
              </a:rPr>
              <a:t>0</a:t>
            </a:r>
            <a:endParaRPr lang="en-US" sz="1100" dirty="0">
              <a:latin typeface="Consolas"/>
              <a:cs typeface="Consolas"/>
            </a:endParaRPr>
          </a:p>
          <a:p>
            <a:pPr marL="0" lv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800" u="sng" dirty="0"/>
              <a:t>When compiling a Jack constructor: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generated </a:t>
            </a:r>
            <a:r>
              <a:rPr lang="en-US" sz="1600"/>
              <a:t>VM</a:t>
            </a:r>
            <a:r>
              <a:rPr lang="en-US" sz="1600" dirty="0"/>
              <a:t> code starts by:</a:t>
            </a:r>
          </a:p>
          <a:p>
            <a:pPr marL="5016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Calling the </a:t>
            </a:r>
            <a:r>
              <a:rPr lang="en-US" sz="1600"/>
              <a:t>OS</a:t>
            </a:r>
            <a:r>
              <a:rPr lang="en-US" sz="1600" dirty="0"/>
              <a:t> functi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Memory.alloc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fields in the class</a:t>
            </a:r>
          </a:p>
          <a:p>
            <a:pPr marL="50165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alloc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return value</a:t>
            </a:r>
          </a:p>
          <a:p>
            <a:pPr marL="298450" indent="-285750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generated </a:t>
            </a:r>
            <a:r>
              <a:rPr lang="en-US" sz="1600"/>
              <a:t>VM</a:t>
            </a:r>
            <a:r>
              <a:rPr lang="en-US" sz="1600" dirty="0"/>
              <a:t> code ends with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6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600" dirty="0"/>
          </a:p>
          <a:p>
            <a:pPr marL="0" lv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800" u="sng" dirty="0"/>
              <a:t>When compiling a </a:t>
            </a:r>
            <a:r>
              <a:rPr lang="en-US" sz="1800" i="1" u="sng" dirty="0"/>
              <a:t>void</a:t>
            </a:r>
            <a:r>
              <a:rPr lang="en-US" sz="1800" u="sng" dirty="0"/>
              <a:t> function or a </a:t>
            </a:r>
            <a:r>
              <a:rPr lang="en-US" sz="1800" i="1" u="sng" dirty="0"/>
              <a:t>void</a:t>
            </a:r>
            <a:r>
              <a:rPr lang="en-US" sz="1800" u="sng" dirty="0"/>
              <a:t> method:</a:t>
            </a:r>
          </a:p>
          <a:p>
            <a:pPr marL="127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The generated </a:t>
            </a:r>
            <a:r>
              <a:rPr lang="en-US" sz="1600"/>
              <a:t>VM</a:t>
            </a:r>
            <a:r>
              <a:rPr lang="en-US" sz="1600" dirty="0"/>
              <a:t> code ends with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1600" dirty="0"/>
              <a:t> </a:t>
            </a:r>
            <a:r>
              <a:rPr lang="en-US" sz="1200" dirty="0">
                <a:latin typeface="Consolas"/>
                <a:cs typeface="Consolas"/>
              </a:rPr>
              <a:t>constant</a:t>
            </a:r>
            <a:r>
              <a:rPr lang="en-US" sz="1800" dirty="0"/>
              <a:t> </a:t>
            </a:r>
            <a:r>
              <a:rPr lang="en-US" sz="1200" dirty="0">
                <a:latin typeface="Consolas"/>
                <a:cs typeface="Consolas"/>
              </a:rPr>
              <a:t>0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then</a:t>
            </a:r>
            <a:r>
              <a:rPr lang="en-US" sz="1200" dirty="0">
                <a:latin typeface="Consolas"/>
                <a:cs typeface="Consolas"/>
              </a:rPr>
              <a:t> return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65680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OS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(implementation notes)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5198" y="950362"/>
            <a:ext cx="8380520" cy="2954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The </a:t>
            </a:r>
            <a:r>
              <a:rPr lang="en-US" sz="1600"/>
              <a:t>OS</a:t>
            </a:r>
            <a:r>
              <a:rPr lang="en-US" sz="1600" dirty="0"/>
              <a:t> is written in Jack </a:t>
            </a:r>
            <a:r>
              <a:rPr lang="en-US" sz="1400" dirty="0"/>
              <a:t>(chapter 12)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The </a:t>
            </a:r>
            <a:r>
              <a:rPr lang="en-US" sz="1600"/>
              <a:t>OS</a:t>
            </a:r>
            <a:r>
              <a:rPr lang="en-US" sz="1600" dirty="0"/>
              <a:t> is implemented as a set of 8 compiled Jack classes: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/>
                <a:cs typeface="Consolas"/>
              </a:rPr>
              <a:t>Math.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/>
                <a:cs typeface="Consolas"/>
              </a:rPr>
              <a:t>Memory.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/>
                <a:cs typeface="Consolas"/>
              </a:rPr>
              <a:t>Screen.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/>
                <a:cs typeface="Consolas"/>
              </a:rPr>
              <a:t>Output.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/>
                <a:cs typeface="Consolas"/>
              </a:rPr>
              <a:t>Keyboard.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/>
                <a:cs typeface="Consolas"/>
              </a:rPr>
              <a:t>String.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/>
                <a:cs typeface="Consolas"/>
              </a:rPr>
              <a:t>Array.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/>
                <a:cs typeface="Consolas"/>
              </a:rPr>
              <a:t>Sys.</a:t>
            </a:r>
            <a:r>
              <a:rPr lang="en-US" sz="1200">
                <a:latin typeface="Consolas"/>
                <a:cs typeface="Consolas"/>
              </a:rPr>
              <a:t>vm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Every </a:t>
            </a:r>
            <a:r>
              <a:rPr lang="en-US" sz="1600"/>
              <a:t>OS</a:t>
            </a:r>
            <a:r>
              <a:rPr lang="en-US" sz="1600" dirty="0"/>
              <a:t> subroutine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/>
              <a:t>subName</a:t>
            </a:r>
            <a:r>
              <a:rPr lang="en-US" sz="1600" dirty="0"/>
              <a:t> is available as a compiled </a:t>
            </a:r>
            <a:r>
              <a:rPr lang="en-US" sz="1600"/>
              <a:t>VM</a:t>
            </a:r>
            <a:r>
              <a:rPr lang="en-US" sz="1600" dirty="0"/>
              <a:t> function, and can be called by the generated </a:t>
            </a:r>
            <a:r>
              <a:rPr lang="en-US" sz="1600"/>
              <a:t>VM</a:t>
            </a:r>
            <a:r>
              <a:rPr lang="en-US" sz="1600" dirty="0"/>
              <a:t> code using the usual call command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1600" dirty="0"/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/>
              <a:t>subName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 dirty="0"/>
              <a:t>nArgs</a:t>
            </a:r>
            <a:endParaRPr lang="en-US" sz="1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5198" y="4557664"/>
            <a:ext cx="8075602" cy="2226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u="sng" dirty="0"/>
              <a:t>Usage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If you wish to translate the generated VM code to assembly, put the eight </a:t>
            </a:r>
            <a:r>
              <a:rPr lang="en-US" sz="1600"/>
              <a:t>OS</a:t>
            </a:r>
            <a:r>
              <a:rPr lang="en-US" sz="1800" dirty="0"/>
              <a:t> </a:t>
            </a:r>
            <a:r>
              <a:rPr lang="en-US" sz="1200" dirty="0">
                <a:latin typeface="Consolas"/>
                <a:cs typeface="Consolas"/>
              </a:rPr>
              <a:t>*.vm</a:t>
            </a:r>
            <a:r>
              <a:rPr lang="en-US" sz="1800" dirty="0"/>
              <a:t> </a:t>
            </a:r>
            <a:r>
              <a:rPr lang="en-US" sz="1600" dirty="0"/>
              <a:t>ﬁles in the same folder as the VM ﬁles generated by the compiler, and apply the translator to the folder.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If you execute / test the generated VM code on the supplied VM emulator (recommended in this project), then there is no need to either translate or include any </a:t>
            </a:r>
            <a:r>
              <a:rPr lang="en-US" sz="1600"/>
              <a:t>OS</a:t>
            </a:r>
            <a:r>
              <a:rPr lang="en-US" sz="1600" dirty="0"/>
              <a:t> files: The supplied VM emulator features a built-in implementation of all the </a:t>
            </a:r>
            <a:r>
              <a:rPr lang="en-US" sz="1600"/>
              <a:t>OS</a:t>
            </a:r>
            <a:r>
              <a:rPr lang="en-US" sz="1600" dirty="0"/>
              <a:t> subroutines.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22124" y="1741540"/>
            <a:ext cx="2407360" cy="1937575"/>
            <a:chOff x="2559005" y="1696433"/>
            <a:chExt cx="2407360" cy="1937575"/>
          </a:xfrm>
        </p:grpSpPr>
        <p:sp>
          <p:nvSpPr>
            <p:cNvPr id="3" name="Right Brace 2"/>
            <p:cNvSpPr/>
            <p:nvPr/>
          </p:nvSpPr>
          <p:spPr>
            <a:xfrm>
              <a:off x="2559005" y="1696433"/>
              <a:ext cx="293812" cy="1937575"/>
            </a:xfrm>
            <a:prstGeom prst="rightBrace">
              <a:avLst>
                <a:gd name="adj1" fmla="val 41665"/>
                <a:gd name="adj2" fmla="val 49394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2938116" y="2382394"/>
              <a:ext cx="2028249" cy="4895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200"/>
                </a:spcBef>
                <a:buNone/>
              </a:pPr>
              <a:r>
                <a:rPr lang="en-US" sz="1600" dirty="0"/>
                <a:t>Available in</a:t>
              </a:r>
            </a:p>
            <a:p>
              <a:pPr marL="0" indent="0">
                <a:lnSpc>
                  <a:spcPct val="100000"/>
                </a:lnSpc>
                <a:spcBef>
                  <a:spcPts val="200"/>
                </a:spcBef>
                <a:buNone/>
              </a:pPr>
              <a:r>
                <a:rPr lang="en-US" sz="1200" dirty="0">
                  <a:latin typeface="Consolas"/>
                  <a:cs typeface="Consolas"/>
                </a:rPr>
                <a:t>nand2tetris/tools/os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49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(implementation notes)</a:t>
            </a:r>
            <a:endParaRPr lang="en-US" sz="1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8200" y="1321422"/>
            <a:ext cx="8228792" cy="3754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2400"/>
              </a:spcBef>
              <a:buNone/>
              <a:tabLst>
                <a:tab pos="95250" algn="l"/>
              </a:tabLst>
            </a:pPr>
            <a:r>
              <a:rPr lang="en-US" sz="1800" u="sng" dirty="0"/>
              <a:t>The generated VM code handles…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buNone/>
              <a:tabLst>
                <a:tab pos="95250" algn="l"/>
              </a:tabLst>
            </a:pPr>
            <a:r>
              <a:rPr lang="en-US" sz="1600" dirty="0"/>
              <a:t>Multiplication (</a:t>
            </a:r>
            <a:r>
              <a:rPr lang="en-US" sz="800" dirty="0"/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/>
              <a:t>) by calling the OS function  </a:t>
            </a:r>
            <a:r>
              <a:rPr lang="en-US" sz="1200" dirty="0">
                <a:latin typeface="Consolas"/>
                <a:cs typeface="Consolas"/>
              </a:rPr>
              <a:t>Math.multiply()</a:t>
            </a:r>
            <a:endParaRPr lang="en-US" sz="1100" dirty="0">
              <a:latin typeface="Consolas"/>
              <a:cs typeface="Consolas"/>
            </a:endParaRP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buNone/>
              <a:tabLst>
                <a:tab pos="95250" algn="l"/>
              </a:tabLst>
            </a:pPr>
            <a:r>
              <a:rPr lang="en-US" sz="1600" dirty="0"/>
              <a:t>Division (</a:t>
            </a:r>
            <a:r>
              <a:rPr lang="en-US" sz="800" dirty="0"/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/>
              <a:t>) by calling the OS function  </a:t>
            </a:r>
            <a:r>
              <a:rPr lang="en-US" sz="1200" dirty="0">
                <a:latin typeface="Consolas"/>
                <a:cs typeface="Consolas"/>
              </a:rPr>
              <a:t>Math.divide()</a:t>
            </a:r>
            <a:endParaRPr lang="en-US" sz="1100" dirty="0">
              <a:latin typeface="Consolas"/>
              <a:cs typeface="Consolas"/>
            </a:endParaRP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buNone/>
              <a:tabLst>
                <a:tab pos="95250" algn="l"/>
              </a:tabLst>
            </a:pPr>
            <a:r>
              <a:rPr lang="en-US" sz="1600" dirty="0"/>
              <a:t>String constants by calling the OS constructor  </a:t>
            </a:r>
            <a:r>
              <a:rPr lang="en-US" sz="1200" dirty="0">
                <a:latin typeface="Consolas"/>
                <a:cs typeface="Consolas"/>
              </a:rPr>
              <a:t>String.new(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1200" dirty="0">
                <a:latin typeface="Consolas"/>
                <a:cs typeface="Consolas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buNone/>
              <a:tabLst>
                <a:tab pos="95250" algn="l"/>
              </a:tabLst>
            </a:pPr>
            <a:r>
              <a:rPr lang="en-US" sz="1600" dirty="0"/>
              <a:t>String assignments like  </a:t>
            </a:r>
            <a:r>
              <a:rPr lang="en-US" sz="1200" dirty="0">
                <a:latin typeface="Consolas"/>
                <a:cs typeface="Consolas"/>
              </a:rPr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cs typeface="Consolas"/>
              </a:rPr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cs typeface="Consolas"/>
              </a:rPr>
              <a:t>"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Consolas"/>
                <a:cs typeface="Consolas"/>
              </a:rPr>
              <a:t>"</a:t>
            </a:r>
            <a:r>
              <a:rPr lang="en-US" sz="1800" dirty="0"/>
              <a:t>  </a:t>
            </a:r>
            <a:r>
              <a:rPr lang="en-US" sz="1600" dirty="0"/>
              <a:t>by making a sequence of calls to  </a:t>
            </a:r>
            <a:r>
              <a:rPr lang="en-US" sz="1200" dirty="0">
                <a:latin typeface="Consolas"/>
                <a:cs typeface="Consolas"/>
              </a:rPr>
              <a:t>String.appendChar(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latin typeface="Consolas"/>
                <a:cs typeface="Consolas"/>
              </a:rPr>
              <a:t>)</a:t>
            </a:r>
            <a:endParaRPr lang="en-US" sz="1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buNone/>
              <a:tabLst>
                <a:tab pos="95250" algn="l"/>
              </a:tabLst>
            </a:pPr>
            <a:r>
              <a:rPr lang="en-US" sz="1600" dirty="0"/>
              <a:t>Object construction by calling the OS function  </a:t>
            </a:r>
            <a:r>
              <a:rPr lang="en-US" sz="1200" dirty="0">
                <a:latin typeface="Consolas"/>
                <a:cs typeface="Consolas"/>
              </a:rPr>
              <a:t>Memory.alloc(</a:t>
            </a:r>
            <a:r>
              <a:rPr lang="en-US" sz="1400" i="1" dirty="0"/>
              <a:t>size</a:t>
            </a:r>
            <a:r>
              <a:rPr lang="en-US" sz="1200" dirty="0">
                <a:latin typeface="Consolas"/>
                <a:cs typeface="Consolas"/>
              </a:rPr>
              <a:t>)</a:t>
            </a:r>
            <a:endParaRPr lang="en-US" sz="1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7979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84636" y="1390486"/>
            <a:ext cx="3937453" cy="517089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Compilation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variables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expressions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Handling statements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objects</a:t>
            </a:r>
          </a:p>
          <a:p>
            <a:pPr>
              <a:spcBef>
                <a:spcPts val="2400"/>
              </a:spcBef>
            </a:pPr>
            <a:r>
              <a:rPr lang="en-US" sz="1800" dirty="0"/>
              <a:t>Handling arrays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D7133-0671-9445-B4C0-220A25E4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016197"/>
            <a:ext cx="340108" cy="3249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1AB7D-B7B1-6E47-93FF-298234DE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3" y="2603932"/>
            <a:ext cx="340108" cy="324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3E786-CE59-3341-9914-A590DCDC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2" y="3181722"/>
            <a:ext cx="340108" cy="32493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9B8499-BEF2-5845-A2A6-EB2CD0F3771D}"/>
              </a:ext>
            </a:extLst>
          </p:cNvPr>
          <p:cNvSpPr txBox="1">
            <a:spLocks/>
          </p:cNvSpPr>
          <p:nvPr/>
        </p:nvSpPr>
        <p:spPr>
          <a:xfrm>
            <a:off x="5522091" y="1390487"/>
            <a:ext cx="3432919" cy="2978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/>
              <a:t>Implementation</a:t>
            </a:r>
            <a:endParaRPr lang="he-IL" sz="2000" u="sng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Standard mapping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Proposed design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Project 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E29A3-B3D7-F449-B29F-C00E1248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14580" y="3754479"/>
            <a:ext cx="340108" cy="324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E9A213-D6B5-1C4A-9CEF-1F9AF93F3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1439980" y="4271073"/>
            <a:ext cx="340108" cy="32493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85127B9-3D19-6F40-AB6E-0E79EF98C6DC}"/>
              </a:ext>
            </a:extLst>
          </p:cNvPr>
          <p:cNvSpPr/>
          <p:nvPr/>
        </p:nvSpPr>
        <p:spPr>
          <a:xfrm>
            <a:off x="5280102" y="2603932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FD5A33-3B42-AF4A-B268-93EBC3D86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1206"/>
          <a:stretch/>
        </p:blipFill>
        <p:spPr>
          <a:xfrm>
            <a:off x="5423967" y="2016197"/>
            <a:ext cx="340108" cy="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7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Jack compiler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500331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6055" y="4189275"/>
            <a:ext cx="6658840" cy="1751071"/>
          </a:xfrm>
        </p:spPr>
        <p:txBody>
          <a:bodyPr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1800" u="sng" dirty="0">
                <a:ea typeface="宋体"/>
              </a:rPr>
              <a:t>Project 11: Morphing the syntax analyzer into a full scale compiler,</a:t>
            </a:r>
            <a:br>
              <a:rPr lang="en-US" sz="1800" u="sng" dirty="0">
                <a:ea typeface="宋体"/>
              </a:rPr>
            </a:br>
            <a:r>
              <a:rPr lang="en-US" sz="1800" u="sng" dirty="0">
                <a:ea typeface="宋体"/>
              </a:rPr>
              <a:t>using the modules: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dirty="0">
                <a:latin typeface="Consolas"/>
                <a:ea typeface="宋体"/>
                <a:cs typeface="Consolas"/>
              </a:rPr>
              <a:t>JackCompiler</a:t>
            </a:r>
            <a:r>
              <a:rPr lang="en-US" sz="1400" dirty="0">
                <a:ea typeface="宋体"/>
              </a:rPr>
              <a:t>:  top-most (“main”) module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dirty="0">
                <a:latin typeface="Consolas"/>
                <a:ea typeface="宋体"/>
                <a:cs typeface="Consolas"/>
              </a:rPr>
              <a:t>JackTokenizer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>
                <a:latin typeface="Consolas"/>
                <a:ea typeface="宋体"/>
                <a:cs typeface="Consolas"/>
              </a:rPr>
              <a:t>CompilationEngine</a:t>
            </a:r>
            <a:endParaRPr lang="he-IL" sz="1400" dirty="0">
              <a:ea typeface="宋体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dirty="0">
                <a:latin typeface="Consolas"/>
                <a:ea typeface="宋体"/>
                <a:cs typeface="Consolas"/>
              </a:rPr>
              <a:t>SymbolTable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400" dirty="0">
                <a:latin typeface="Consolas"/>
                <a:ea typeface="宋体"/>
                <a:cs typeface="Consolas"/>
              </a:rPr>
              <a:t>VMWriter</a:t>
            </a:r>
            <a:endParaRPr lang="en-US" sz="1600" dirty="0">
              <a:ea typeface="宋体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endParaRPr lang="en-US" sz="1400" dirty="0">
              <a:ea typeface="宋体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AFC32-EEE7-6E47-99EB-B717127B2F3D}"/>
              </a:ext>
            </a:extLst>
          </p:cNvPr>
          <p:cNvGrpSpPr/>
          <p:nvPr/>
        </p:nvGrpSpPr>
        <p:grpSpPr>
          <a:xfrm>
            <a:off x="984883" y="856243"/>
            <a:ext cx="7022296" cy="3276288"/>
            <a:chOff x="984883" y="856243"/>
            <a:chExt cx="7022296" cy="32762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883" y="856243"/>
              <a:ext cx="7022296" cy="3276288"/>
            </a:xfrm>
            <a:prstGeom prst="rect">
              <a:avLst/>
            </a:prstGeom>
          </p:spPr>
        </p:pic>
        <p:sp>
          <p:nvSpPr>
            <p:cNvPr id="12" name="Subtitle 1">
              <a:extLst>
                <a:ext uri="{FF2B5EF4-FFF2-40B4-BE49-F238E27FC236}">
                  <a16:creationId xmlns:a16="http://schemas.microsoft.com/office/drawing/2014/main" id="{1FF0BBD7-F25A-7E43-9CBC-4AD29DE27E3A}"/>
                </a:ext>
              </a:extLst>
            </p:cNvPr>
            <p:cNvSpPr txBox="1">
              <a:spLocks/>
            </p:cNvSpPr>
            <p:nvPr/>
          </p:nvSpPr>
          <p:spPr>
            <a:xfrm>
              <a:off x="6089061" y="2638037"/>
              <a:ext cx="855932" cy="3078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2200"/>
                </a:spcBef>
                <a:buFont typeface="Arial" panose="020B0604020202020204" pitchFamily="34" charset="0"/>
                <a:buNone/>
                <a:defRPr sz="22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>
                  <a:latin typeface="Times New Roman"/>
                  <a:cs typeface="Times New Roman"/>
                </a:rPr>
                <a:t>project 11</a:t>
              </a:r>
            </a:p>
          </p:txBody>
        </p:sp>
        <p:sp>
          <p:nvSpPr>
            <p:cNvPr id="13" name="Subtitle 1">
              <a:extLst>
                <a:ext uri="{FF2B5EF4-FFF2-40B4-BE49-F238E27FC236}">
                  <a16:creationId xmlns:a16="http://schemas.microsoft.com/office/drawing/2014/main" id="{D0E5E0AC-9A6D-9A43-BFDD-631CECD60658}"/>
                </a:ext>
              </a:extLst>
            </p:cNvPr>
            <p:cNvSpPr txBox="1">
              <a:spLocks/>
            </p:cNvSpPr>
            <p:nvPr/>
          </p:nvSpPr>
          <p:spPr>
            <a:xfrm>
              <a:off x="5399875" y="1044687"/>
              <a:ext cx="1117152" cy="3078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2200"/>
                </a:spcBef>
                <a:buFont typeface="Arial" panose="020B0604020202020204" pitchFamily="34" charset="0"/>
                <a:buNone/>
                <a:defRPr sz="22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Times New Roman"/>
                  <a:cs typeface="Times New Roman"/>
                </a:rPr>
                <a:t>project 10</a:t>
              </a:r>
            </a:p>
          </p:txBody>
        </p:sp>
        <p:sp>
          <p:nvSpPr>
            <p:cNvPr id="14" name="Subtitle 1">
              <a:extLst>
                <a:ext uri="{FF2B5EF4-FFF2-40B4-BE49-F238E27FC236}">
                  <a16:creationId xmlns:a16="http://schemas.microsoft.com/office/drawing/2014/main" id="{FFCD1A7D-4F0A-2340-9101-53A91E7E7729}"/>
                </a:ext>
              </a:extLst>
            </p:cNvPr>
            <p:cNvSpPr txBox="1">
              <a:spLocks/>
            </p:cNvSpPr>
            <p:nvPr/>
          </p:nvSpPr>
          <p:spPr>
            <a:xfrm>
              <a:off x="5484229" y="1101431"/>
              <a:ext cx="948443" cy="19441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2200"/>
                </a:spcBef>
                <a:buFont typeface="Arial" panose="020B0604020202020204" pitchFamily="34" charset="0"/>
                <a:buNone/>
                <a:defRPr sz="22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Times New Roman"/>
                  <a:cs typeface="Times New Roman"/>
                </a:rPr>
                <a:t>project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31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compiler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3DE537-76C2-5F47-911D-B9B477C4181A}"/>
              </a:ext>
            </a:extLst>
          </p:cNvPr>
          <p:cNvGrpSpPr/>
          <p:nvPr/>
        </p:nvGrpSpPr>
        <p:grpSpPr>
          <a:xfrm>
            <a:off x="750710" y="1138142"/>
            <a:ext cx="8566749" cy="2958072"/>
            <a:chOff x="750710" y="1138142"/>
            <a:chExt cx="8566749" cy="2958072"/>
          </a:xfrm>
        </p:grpSpPr>
        <p:grpSp>
          <p:nvGrpSpPr>
            <p:cNvPr id="15" name="Group 14"/>
            <p:cNvGrpSpPr/>
            <p:nvPr/>
          </p:nvGrpSpPr>
          <p:grpSpPr>
            <a:xfrm>
              <a:off x="750710" y="3138079"/>
              <a:ext cx="8539821" cy="958135"/>
              <a:chOff x="724068" y="2445398"/>
              <a:chExt cx="8539821" cy="95813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724068" y="2445398"/>
                <a:ext cx="1060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dirty="0">
                    <a:latin typeface="Times New Roman"/>
                    <a:cs typeface="Times New Roman"/>
                  </a:rPr>
                  <a:t>Output: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619616" y="2457120"/>
                <a:ext cx="7644273" cy="946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3525" indent="-263525">
                  <a:spcBef>
                    <a:spcPts val="300"/>
                  </a:spcBef>
                  <a:buSzPct val="60000"/>
                  <a:buFont typeface="Wingdings" charset="2"/>
                  <a:buChar char="q"/>
                  <a:tabLst>
                    <a:tab pos="266700" algn="l"/>
                  </a:tabLst>
                </a:pPr>
                <a:r>
                  <a:rPr lang="en-US" sz="1600" dirty="0">
                    <a:latin typeface="Times New Roman"/>
                    <a:cs typeface="Times New Roman"/>
                  </a:rPr>
                  <a:t> if the input is a single file:  </a:t>
                </a:r>
                <a:r>
                  <a:rPr lang="en-US" sz="1400" i="1" dirty="0">
                    <a:latin typeface="Times New Roman"/>
                    <a:cs typeface="Times New Roman"/>
                  </a:rPr>
                  <a:t>fileName</a:t>
                </a:r>
                <a:r>
                  <a:rPr lang="en-US" sz="1400" dirty="0">
                    <a:latin typeface="Consolas"/>
                    <a:cs typeface="Consolas"/>
                  </a:rPr>
                  <a:t>.</a:t>
                </a:r>
                <a:r>
                  <a:rPr lang="en-US" sz="1200" dirty="0">
                    <a:latin typeface="Consolas"/>
                    <a:cs typeface="Consolas"/>
                  </a:rPr>
                  <a:t>vm</a:t>
                </a:r>
                <a:endParaRPr lang="en-US" sz="1600" dirty="0">
                  <a:latin typeface="Times New Roman"/>
                  <a:cs typeface="Times New Roman"/>
                </a:endParaRPr>
              </a:p>
              <a:p>
                <a:pPr marL="263525" indent="-263525">
                  <a:spcBef>
                    <a:spcPts val="900"/>
                  </a:spcBef>
                  <a:buSzPct val="60000"/>
                  <a:buFont typeface="Wingdings" charset="2"/>
                  <a:buChar char="q"/>
                  <a:tabLst>
                    <a:tab pos="266700" algn="l"/>
                  </a:tabLst>
                </a:pPr>
                <a:r>
                  <a:rPr lang="en-US" sz="1600" dirty="0">
                    <a:latin typeface="Times New Roman"/>
                    <a:cs typeface="Times New Roman"/>
                  </a:rPr>
                  <a:t> if the input is a folder:  one </a:t>
                </a:r>
                <a:r>
                  <a:rPr lang="en-US" sz="1200" dirty="0">
                    <a:latin typeface="Consolas"/>
                    <a:cs typeface="Consolas"/>
                  </a:rPr>
                  <a:t>.vm</a:t>
                </a:r>
                <a:r>
                  <a:rPr lang="en-US" sz="1200" dirty="0">
                    <a:latin typeface="Times New Roman"/>
                    <a:cs typeface="Times New Roman"/>
                  </a:rPr>
                  <a:t> </a:t>
                </a:r>
                <a:r>
                  <a:rPr lang="en-US" sz="1600" dirty="0">
                    <a:latin typeface="Times New Roman"/>
                    <a:cs typeface="Times New Roman"/>
                  </a:rPr>
                  <a:t>file for every </a:t>
                </a:r>
                <a:r>
                  <a:rPr lang="en-US" sz="1200" dirty="0">
                    <a:latin typeface="Consolas"/>
                    <a:cs typeface="Consolas"/>
                  </a:rPr>
                  <a:t>.jack</a:t>
                </a:r>
                <a:r>
                  <a:rPr lang="en-US" sz="1600" dirty="0">
                    <a:latin typeface="Times New Roman"/>
                    <a:cs typeface="Times New Roman"/>
                  </a:rPr>
                  <a:t> file,</a:t>
                </a:r>
                <a:br>
                  <a:rPr lang="en-US" sz="1600" dirty="0">
                    <a:latin typeface="Times New Roman"/>
                    <a:cs typeface="Times New Roman"/>
                  </a:rPr>
                </a:br>
                <a:r>
                  <a:rPr lang="en-US" sz="1600" dirty="0">
                    <a:latin typeface="Times New Roman"/>
                    <a:cs typeface="Times New Roman"/>
                  </a:rPr>
                  <a:t>                                       stored in the same folder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56285" y="1642699"/>
              <a:ext cx="26793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prompt&gt; JackCompiler </a:t>
              </a:r>
              <a:r>
                <a:rPr lang="en-US" sz="1600" i="1" dirty="0">
                  <a:latin typeface="Times New Roman"/>
                  <a:cs typeface="Times New Roman"/>
                </a:rPr>
                <a:t>input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68557" y="2126717"/>
              <a:ext cx="8548902" cy="961802"/>
              <a:chOff x="823195" y="944998"/>
              <a:chExt cx="8548902" cy="96180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23195" y="981437"/>
                <a:ext cx="8296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dirty="0">
                    <a:latin typeface="Times New Roman"/>
                    <a:cs typeface="Times New Roman"/>
                  </a:rPr>
                  <a:t>Input: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727824" y="944998"/>
                <a:ext cx="7644273" cy="961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700" indent="-266700">
                  <a:spcBef>
                    <a:spcPts val="300"/>
                  </a:spcBef>
                  <a:buSzPct val="60000"/>
                  <a:buFont typeface="Wingdings" charset="2"/>
                  <a:buChar char="q"/>
                  <a:tabLst>
                    <a:tab pos="266700" algn="l"/>
                  </a:tabLst>
                </a:pPr>
                <a:r>
                  <a:rPr lang="en-US" sz="1400" i="1" dirty="0">
                    <a:latin typeface="Times New Roman"/>
                    <a:cs typeface="Times New Roman"/>
                  </a:rPr>
                  <a:t>fileName</a:t>
                </a:r>
                <a:r>
                  <a:rPr lang="en-US" sz="1200" dirty="0">
                    <a:latin typeface="Consolas"/>
                    <a:cs typeface="Consolas"/>
                  </a:rPr>
                  <a:t>.jack</a:t>
                </a:r>
                <a:r>
                  <a:rPr lang="en-US" dirty="0">
                    <a:latin typeface="Times New Roman"/>
                    <a:cs typeface="Times New Roman"/>
                  </a:rPr>
                  <a:t>:</a:t>
                </a:r>
                <a:r>
                  <a:rPr lang="en-US" sz="1600" dirty="0">
                    <a:latin typeface="Times New Roman"/>
                    <a:cs typeface="Times New Roman"/>
                  </a:rPr>
                  <a:t>    name of a single source file, or</a:t>
                </a:r>
              </a:p>
              <a:p>
                <a:pPr marL="266700" indent="-266700">
                  <a:spcBef>
                    <a:spcPts val="300"/>
                  </a:spcBef>
                  <a:buSzPct val="60000"/>
                  <a:buFont typeface="Wingdings" charset="2"/>
                  <a:buChar char="q"/>
                  <a:tabLst>
                    <a:tab pos="266700" algn="l"/>
                  </a:tabLst>
                </a:pPr>
                <a:r>
                  <a:rPr lang="en-US" sz="1400" i="1" dirty="0">
                    <a:latin typeface="Times New Roman"/>
                    <a:cs typeface="Times New Roman"/>
                  </a:rPr>
                  <a:t>folderName</a:t>
                </a:r>
                <a:r>
                  <a:rPr lang="en-US" dirty="0">
                    <a:latin typeface="Times New Roman"/>
                    <a:cs typeface="Times New Roman"/>
                  </a:rPr>
                  <a:t>:</a:t>
                </a:r>
                <a:r>
                  <a:rPr lang="en-US" sz="1600" dirty="0">
                    <a:latin typeface="Times New Roman"/>
                    <a:cs typeface="Times New Roman"/>
                  </a:rPr>
                  <a:t>    name of a folder containing</a:t>
                </a:r>
                <a:br>
                  <a:rPr lang="en-US" sz="1600" dirty="0">
                    <a:latin typeface="Times New Roman"/>
                    <a:cs typeface="Times New Roman"/>
                  </a:rPr>
                </a:br>
                <a:r>
                  <a:rPr lang="en-US" sz="1600" dirty="0">
                    <a:latin typeface="Times New Roman"/>
                    <a:cs typeface="Times New Roman"/>
                  </a:rPr>
                  <a:t>                      one or more </a:t>
                </a:r>
                <a:r>
                  <a:rPr lang="en-US" sz="1200" dirty="0">
                    <a:latin typeface="Consolas"/>
                    <a:cs typeface="Consolas"/>
                  </a:rPr>
                  <a:t>.jack</a:t>
                </a:r>
                <a:r>
                  <a:rPr lang="en-US" sz="1200" dirty="0">
                    <a:latin typeface="Times New Roman"/>
                    <a:cs typeface="Times New Roman"/>
                  </a:rPr>
                  <a:t> </a:t>
                </a:r>
                <a:r>
                  <a:rPr lang="en-US" sz="1600" dirty="0">
                    <a:latin typeface="Times New Roman"/>
                    <a:cs typeface="Times New Roman"/>
                  </a:rPr>
                  <a:t>source files</a:t>
                </a:r>
              </a:p>
            </p:txBody>
          </p:sp>
        </p:grp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754123" y="1138142"/>
              <a:ext cx="1084343" cy="5136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u="sng" dirty="0"/>
                <a:t>Usage: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45801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Jack compiler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03A75E-564E-2F41-BF13-85EB313A7A0C}"/>
              </a:ext>
            </a:extLst>
          </p:cNvPr>
          <p:cNvCxnSpPr>
            <a:cxnSpLocks/>
          </p:cNvCxnSpPr>
          <p:nvPr/>
        </p:nvCxnSpPr>
        <p:spPr>
          <a:xfrm flipH="1">
            <a:off x="3086083" y="1807864"/>
            <a:ext cx="950301" cy="68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4A6763-FE79-2A4A-8FBC-EE2B750376DB}"/>
              </a:ext>
            </a:extLst>
          </p:cNvPr>
          <p:cNvSpPr/>
          <p:nvPr/>
        </p:nvSpPr>
        <p:spPr>
          <a:xfrm>
            <a:off x="4625051" y="2483332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CompilationEngine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D3CC49D-539E-6C4E-AD2A-CCC373311731}"/>
              </a:ext>
            </a:extLst>
          </p:cNvPr>
          <p:cNvSpPr/>
          <p:nvPr/>
        </p:nvSpPr>
        <p:spPr>
          <a:xfrm>
            <a:off x="2359367" y="2480829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JackTokenizer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9FC96E-6052-1E48-8484-E2ED5B881238}"/>
              </a:ext>
            </a:extLst>
          </p:cNvPr>
          <p:cNvSpPr/>
          <p:nvPr/>
        </p:nvSpPr>
        <p:spPr>
          <a:xfrm>
            <a:off x="3640968" y="3605783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SymbolTable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3FA9CDE-3603-7742-8F97-E586FDB76E19}"/>
              </a:ext>
            </a:extLst>
          </p:cNvPr>
          <p:cNvSpPr/>
          <p:nvPr/>
        </p:nvSpPr>
        <p:spPr>
          <a:xfrm>
            <a:off x="5749627" y="3609319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VMWriter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B4F867A-66B3-384A-B5A7-D3EEAE0ED5C3}"/>
              </a:ext>
            </a:extLst>
          </p:cNvPr>
          <p:cNvSpPr/>
          <p:nvPr/>
        </p:nvSpPr>
        <p:spPr>
          <a:xfrm>
            <a:off x="3491561" y="1365346"/>
            <a:ext cx="1596136" cy="4330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JackCompiler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BEB8A-7081-B545-B7EC-EFBB179C9C6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625051" y="1798393"/>
            <a:ext cx="798068" cy="684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5478C8-0271-204D-AE3F-8C7ACC7B8CEF}"/>
              </a:ext>
            </a:extLst>
          </p:cNvPr>
          <p:cNvCxnSpPr>
            <a:cxnSpLocks/>
          </p:cNvCxnSpPr>
          <p:nvPr/>
        </p:nvCxnSpPr>
        <p:spPr>
          <a:xfrm flipH="1">
            <a:off x="4189953" y="2923347"/>
            <a:ext cx="950301" cy="68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1CFF03-D981-324F-9EDF-BD0A48DA4B8A}"/>
              </a:ext>
            </a:extLst>
          </p:cNvPr>
          <p:cNvCxnSpPr>
            <a:cxnSpLocks/>
          </p:cNvCxnSpPr>
          <p:nvPr/>
        </p:nvCxnSpPr>
        <p:spPr>
          <a:xfrm>
            <a:off x="5728921" y="2913876"/>
            <a:ext cx="798068" cy="684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D2026B-66EF-C442-B1AF-E184660549B8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flipH="1" flipV="1">
            <a:off x="3955503" y="2697353"/>
            <a:ext cx="669548" cy="25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DBCD45-AEEF-3BF5-70E0-F507FA4F247A}"/>
              </a:ext>
            </a:extLst>
          </p:cNvPr>
          <p:cNvSpPr txBox="1">
            <a:spLocks/>
          </p:cNvSpPr>
          <p:nvPr/>
        </p:nvSpPr>
        <p:spPr>
          <a:xfrm>
            <a:off x="676683" y="4440624"/>
            <a:ext cx="8231790" cy="124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For each source </a:t>
            </a:r>
            <a:r>
              <a:rPr lang="en-US" sz="1200" dirty="0">
                <a:latin typeface="Consolas"/>
                <a:cs typeface="Consolas"/>
              </a:rPr>
              <a:t>.jack</a:t>
            </a:r>
            <a:r>
              <a:rPr lang="en-US" sz="1800" dirty="0"/>
              <a:t> file, the compiler creates a </a:t>
            </a:r>
            <a:r>
              <a:rPr lang="en-US" sz="1400" dirty="0">
                <a:latin typeface="Consolas"/>
                <a:cs typeface="Consolas"/>
              </a:rPr>
              <a:t>JackTokenizer</a:t>
            </a:r>
            <a:r>
              <a:rPr lang="en-US" sz="1800" dirty="0"/>
              <a:t> and an output </a:t>
            </a:r>
            <a:r>
              <a:rPr lang="en-US" sz="1200" dirty="0">
                <a:latin typeface="Consolas"/>
                <a:cs typeface="Consolas"/>
              </a:rPr>
              <a:t>.vm</a:t>
            </a:r>
            <a:r>
              <a:rPr lang="en-US" sz="1800" dirty="0"/>
              <a:t> file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Next, the compiler uses the </a:t>
            </a:r>
            <a:r>
              <a:rPr lang="en-US" sz="1400" dirty="0">
                <a:latin typeface="Consolas"/>
                <a:cs typeface="Consolas"/>
              </a:rPr>
              <a:t>CompilationEngine</a:t>
            </a:r>
            <a:r>
              <a:rPr lang="en-US" sz="1800" dirty="0"/>
              <a:t> to write the VM code into the output </a:t>
            </a:r>
            <a:r>
              <a:rPr lang="en-US" sz="1200" dirty="0">
                <a:latin typeface="Consolas"/>
                <a:cs typeface="Consolas"/>
              </a:rPr>
              <a:t>.vm</a:t>
            </a:r>
            <a:r>
              <a:rPr lang="en-US" sz="1800" dirty="0"/>
              <a:t> file.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17ABE1B-AFD9-F78A-6E02-A444F9B23C56}"/>
              </a:ext>
            </a:extLst>
          </p:cNvPr>
          <p:cNvSpPr/>
          <p:nvPr/>
        </p:nvSpPr>
        <p:spPr>
          <a:xfrm>
            <a:off x="1774745" y="2586115"/>
            <a:ext cx="483973" cy="32493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40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JackTokenizer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782766" y="1184841"/>
            <a:ext cx="7494738" cy="131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ADF8DA-165A-4648-8EB6-0785212AF59C}"/>
              </a:ext>
            </a:extLst>
          </p:cNvPr>
          <p:cNvSpPr txBox="1">
            <a:spLocks/>
          </p:cNvSpPr>
          <p:nvPr/>
        </p:nvSpPr>
        <p:spPr>
          <a:xfrm>
            <a:off x="991258" y="1184841"/>
            <a:ext cx="7077754" cy="2547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800" dirty="0"/>
              <a:t>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JackTokenizer</a:t>
            </a:r>
            <a:r>
              <a:rPr lang="en-US" sz="1800" dirty="0"/>
              <a:t> handles the compiler’s input.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800" dirty="0"/>
              <a:t>Provides services for: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800" dirty="0"/>
              <a:t>Ignoring white space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800" dirty="0"/>
              <a:t>Getting the current token and advancing the input just beyond it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800" dirty="0"/>
              <a:t>Getting the type of the current token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8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800" dirty="0"/>
              <a:t>(Developed in project 10)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22357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39966</TotalTime>
  <Words>13864</Words>
  <Application>Microsoft Macintosh PowerPoint</Application>
  <PresentationFormat>Widescreen</PresentationFormat>
  <Paragraphs>3213</Paragraphs>
  <Slides>129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7" baseType="lpstr">
      <vt:lpstr>Arial</vt:lpstr>
      <vt:lpstr>Avenir Medium</vt:lpstr>
      <vt:lpstr>Avenir Next Medium</vt:lpstr>
      <vt:lpstr>Calibri</vt:lpstr>
      <vt:lpstr>Consolas</vt:lpstr>
      <vt:lpstr>Times New Roman</vt:lpstr>
      <vt:lpstr>Wingdings</vt:lpstr>
      <vt:lpstr>Office Theme</vt:lpstr>
      <vt:lpstr>PowerPoint Presentation</vt:lpstr>
      <vt:lpstr>Usage Notice</vt:lpstr>
      <vt:lpstr>Compiler development roadmap</vt:lpstr>
      <vt:lpstr>Compiler development roadmap</vt:lpstr>
      <vt:lpstr>Compiler development roadmap</vt:lpstr>
      <vt:lpstr>Compiler development roadmap</vt:lpstr>
      <vt:lpstr>Take home lessons</vt:lpstr>
      <vt:lpstr>Program compilation</vt:lpstr>
      <vt:lpstr>Program compilation</vt:lpstr>
      <vt:lpstr>Variables</vt:lpstr>
      <vt:lpstr>Variables</vt:lpstr>
      <vt:lpstr>Variables</vt:lpstr>
      <vt:lpstr>Symbol tables</vt:lpstr>
      <vt:lpstr>Handling variable declarations</vt:lpstr>
      <vt:lpstr>Handling variable usage</vt:lpstr>
      <vt:lpstr>Handling variables life cycle</vt:lpstr>
      <vt:lpstr>Handling nested scoping</vt:lpstr>
      <vt:lpstr>Lecture plan</vt:lpstr>
      <vt:lpstr>Expressions</vt:lpstr>
      <vt:lpstr>Expressions</vt:lpstr>
      <vt:lpstr>Compiling expressions</vt:lpstr>
      <vt:lpstr>Compiling expressions</vt:lpstr>
      <vt:lpstr>Compiling expressions</vt:lpstr>
      <vt:lpstr>Compiling expressions</vt:lpstr>
      <vt:lpstr>Compiling expressions</vt:lpstr>
      <vt:lpstr>Lecture plan</vt:lpstr>
      <vt:lpstr>Lecture plan</vt:lpstr>
      <vt:lpstr>Compiling let</vt:lpstr>
      <vt:lpstr>Compiling let</vt:lpstr>
      <vt:lpstr>Lecture plan</vt:lpstr>
      <vt:lpstr>Compiling return</vt:lpstr>
      <vt:lpstr>Lecture plan</vt:lpstr>
      <vt:lpstr>Compiling do</vt:lpstr>
      <vt:lpstr>Lecture plan</vt:lpstr>
      <vt:lpstr>Compiling if</vt:lpstr>
      <vt:lpstr>Compiling if</vt:lpstr>
      <vt:lpstr>Compiling while</vt:lpstr>
      <vt:lpstr>Compiling while</vt:lpstr>
      <vt:lpstr>Lecture plan</vt:lpstr>
      <vt:lpstr>Before proceeding, a side note</vt:lpstr>
      <vt:lpstr>Lecture plan</vt:lpstr>
      <vt:lpstr>Memory management primer</vt:lpstr>
      <vt:lpstr>Memory management primer</vt:lpstr>
      <vt:lpstr>Memory management primer</vt:lpstr>
      <vt:lpstr>Creating objects</vt:lpstr>
      <vt:lpstr>Creating objects</vt:lpstr>
      <vt:lpstr>Compiling constructor calls</vt:lpstr>
      <vt:lpstr>Compiling constructor calls</vt:lpstr>
      <vt:lpstr>Compiling constructor calls</vt:lpstr>
      <vt:lpstr>Compiling constructors</vt:lpstr>
      <vt:lpstr>Compiling constructors</vt:lpstr>
      <vt:lpstr>Compiling constructors</vt:lpstr>
      <vt:lpstr>Compiling constructors</vt:lpstr>
      <vt:lpstr>Compiling constructors</vt:lpstr>
      <vt:lpstr>Compiling constructors</vt:lpstr>
      <vt:lpstr>Lecture plan</vt:lpstr>
      <vt:lpstr>Method calling primer</vt:lpstr>
      <vt:lpstr>Method calling primer</vt:lpstr>
      <vt:lpstr>Method calling primer</vt:lpstr>
      <vt:lpstr>Compiling methods calls / Compiling methods</vt:lpstr>
      <vt:lpstr>Compiling methods calls / Compiling methods</vt:lpstr>
      <vt:lpstr>Compiling methods calls / Compiling methods</vt:lpstr>
      <vt:lpstr>Compiling methods calls / Compiling methods</vt:lpstr>
      <vt:lpstr>Compiling methods calls / Compiling methods</vt:lpstr>
      <vt:lpstr>Compiling methods calls / Compiling methods</vt:lpstr>
      <vt:lpstr>Compiling methods calls / Compiling methods</vt:lpstr>
      <vt:lpstr>Lecture plan</vt:lpstr>
      <vt:lpstr>Lecture plan</vt:lpstr>
      <vt:lpstr>Lecture plan</vt:lpstr>
      <vt:lpstr>Creating arrays</vt:lpstr>
      <vt:lpstr>Creating arrays</vt:lpstr>
      <vt:lpstr>Creating arrays</vt:lpstr>
      <vt:lpstr>Creating arrays</vt:lpstr>
      <vt:lpstr>Creating arrays</vt:lpstr>
      <vt:lpstr>Lecture plan</vt:lpstr>
      <vt:lpstr>Manipulating array elements</vt:lpstr>
      <vt:lpstr>Manipulating array elements</vt:lpstr>
      <vt:lpstr>Manipulating array elements</vt:lpstr>
      <vt:lpstr>Manipulating array elements</vt:lpstr>
      <vt:lpstr>Manipulating array elements</vt:lpstr>
      <vt:lpstr>Manipulating array elements</vt:lpstr>
      <vt:lpstr>Manipulating array elements</vt:lpstr>
      <vt:lpstr>Manipulating array elements</vt:lpstr>
      <vt:lpstr>Lecture plan</vt:lpstr>
      <vt:lpstr>Standard mapping</vt:lpstr>
      <vt:lpstr>The big picture</vt:lpstr>
      <vt:lpstr>Subroutines (implementation notes)</vt:lpstr>
      <vt:lpstr>Constants (implementation notes)</vt:lpstr>
      <vt:lpstr>Variables (implementation notes)</vt:lpstr>
      <vt:lpstr>Arrays (implementation notes)</vt:lpstr>
      <vt:lpstr>Subroutine calls (implementation notes)</vt:lpstr>
      <vt:lpstr>Subroutines (implementation notes)</vt:lpstr>
      <vt:lpstr>The OS (implementation notes)</vt:lpstr>
      <vt:lpstr>The OS (implementation notes)</vt:lpstr>
      <vt:lpstr>Lecture plan</vt:lpstr>
      <vt:lpstr>The Jack compiler</vt:lpstr>
      <vt:lpstr>The Jack compiler</vt:lpstr>
      <vt:lpstr>The Jack compiler</vt:lpstr>
      <vt:lpstr>JackTokenizer</vt:lpstr>
      <vt:lpstr>JackTokenizer (same as in project 10)</vt:lpstr>
      <vt:lpstr>The Jack compiler</vt:lpstr>
      <vt:lpstr>SymbolTable</vt:lpstr>
      <vt:lpstr>SymbolTable</vt:lpstr>
      <vt:lpstr>SymbolTable</vt:lpstr>
      <vt:lpstr>SymbolTable (same as previous slide) </vt:lpstr>
      <vt:lpstr>The Jack compiler</vt:lpstr>
      <vt:lpstr>VMWriter</vt:lpstr>
      <vt:lpstr>The Jack compiler</vt:lpstr>
      <vt:lpstr>CompilationEngine</vt:lpstr>
      <vt:lpstr>CompilationEngine</vt:lpstr>
      <vt:lpstr>CompilationEngine (same API as in project 10)</vt:lpstr>
      <vt:lpstr>CompilationEngine (same API as in project 10)</vt:lpstr>
      <vt:lpstr>Lecture plan</vt:lpstr>
      <vt:lpstr>Compiler development roadmap</vt:lpstr>
      <vt:lpstr>Symbol table</vt:lpstr>
      <vt:lpstr>Compiler development roadmap</vt:lpstr>
      <vt:lpstr>Code generation</vt:lpstr>
      <vt:lpstr>Test program: Seven</vt:lpstr>
      <vt:lpstr>Test program: Decimal-to-binary conversion</vt:lpstr>
      <vt:lpstr>Test program: Decimal-to-binary conversion</vt:lpstr>
      <vt:lpstr>Test program: Decimal-to-binary conversion</vt:lpstr>
      <vt:lpstr>Test program: Square</vt:lpstr>
      <vt:lpstr>Test program: Square</vt:lpstr>
      <vt:lpstr>Test program: Average</vt:lpstr>
      <vt:lpstr>Test program: Pong</vt:lpstr>
      <vt:lpstr>Test program: Pong</vt:lpstr>
      <vt:lpstr>Test program: ComplexArrays</vt:lpstr>
      <vt:lpstr>Lecture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875</cp:revision>
  <dcterms:created xsi:type="dcterms:W3CDTF">2014-04-29T07:30:19Z</dcterms:created>
  <dcterms:modified xsi:type="dcterms:W3CDTF">2022-10-18T23:29:03Z</dcterms:modified>
</cp:coreProperties>
</file>